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989" r:id="rId2"/>
    <p:sldId id="952" r:id="rId3"/>
    <p:sldId id="953" r:id="rId4"/>
    <p:sldId id="954" r:id="rId5"/>
    <p:sldId id="955" r:id="rId6"/>
    <p:sldId id="956" r:id="rId7"/>
    <p:sldId id="957" r:id="rId8"/>
    <p:sldId id="958" r:id="rId9"/>
    <p:sldId id="959" r:id="rId10"/>
    <p:sldId id="968" r:id="rId11"/>
    <p:sldId id="969" r:id="rId12"/>
    <p:sldId id="971" r:id="rId13"/>
    <p:sldId id="970" r:id="rId14"/>
    <p:sldId id="973" r:id="rId15"/>
    <p:sldId id="972" r:id="rId16"/>
    <p:sldId id="974" r:id="rId17"/>
    <p:sldId id="975" r:id="rId18"/>
    <p:sldId id="976" r:id="rId19"/>
    <p:sldId id="977" r:id="rId20"/>
    <p:sldId id="978" r:id="rId21"/>
    <p:sldId id="979" r:id="rId22"/>
    <p:sldId id="980" r:id="rId23"/>
    <p:sldId id="981" r:id="rId24"/>
    <p:sldId id="982" r:id="rId25"/>
    <p:sldId id="983" r:id="rId26"/>
  </p:sldIdLst>
  <p:sldSz cx="8997950" cy="6838950"/>
  <p:notesSz cx="6662738" cy="9832975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2219"/>
    <a:srgbClr val="727A7F"/>
    <a:srgbClr val="FF3300"/>
    <a:srgbClr val="D12821"/>
    <a:srgbClr val="FFCCCC"/>
    <a:srgbClr val="FF9999"/>
    <a:srgbClr val="F3D18D"/>
    <a:srgbClr val="FFFFCC"/>
    <a:srgbClr val="F3BF85"/>
    <a:srgbClr val="FEF6E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98351" autoAdjust="0"/>
  </p:normalViewPr>
  <p:slideViewPr>
    <p:cSldViewPr>
      <p:cViewPr>
        <p:scale>
          <a:sx n="100" d="100"/>
          <a:sy n="100" d="100"/>
        </p:scale>
        <p:origin x="-654" y="642"/>
      </p:cViewPr>
      <p:guideLst>
        <p:guide orient="horz" pos="2154"/>
        <p:guide pos="28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72"/>
      </p:cViewPr>
      <p:guideLst>
        <p:guide orient="horz" pos="3097"/>
        <p:guide pos="209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3D1F9D-C2B9-4897-85F4-D5D0FC07B70D}" type="doc">
      <dgm:prSet loTypeId="urn:microsoft.com/office/officeart/2005/8/layout/hProcess9" loCatId="process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it-CH"/>
        </a:p>
      </dgm:t>
    </dgm:pt>
    <dgm:pt modelId="{9C4E7E60-D758-4EDA-A12B-826F2E81602B}">
      <dgm:prSet custT="1"/>
      <dgm:spPr/>
      <dgm:t>
        <a:bodyPr/>
        <a:lstStyle/>
        <a:p>
          <a:r>
            <a:rPr lang="ru-RU" sz="1400" b="0" cap="none" spc="0" dirty="0" smtClean="0">
              <a:ln w="10541" cmpd="sng">
                <a:prstDash val="solid"/>
              </a:ln>
              <a:solidFill>
                <a:srgbClr val="727A7F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rPr>
            <a:t>Группа с разными продуктами</a:t>
          </a:r>
          <a:endParaRPr lang="en-US" sz="1400" b="0" cap="none" spc="0" dirty="0">
            <a:ln w="10541" cmpd="sng">
              <a:prstDash val="solid"/>
            </a:ln>
            <a:solidFill>
              <a:srgbClr val="727A7F"/>
            </a:solidFill>
            <a:effectLst/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C127DFD0-D5AA-4FC1-8287-A95D0FBF8FEA}" type="parTrans" cxnId="{90AA75F3-838E-4F92-9F1F-E59046379823}">
      <dgm:prSet/>
      <dgm:spPr/>
      <dgm:t>
        <a:bodyPr/>
        <a:lstStyle/>
        <a:p>
          <a:endParaRPr lang="it-CH" sz="1100" b="1" cap="none" spc="0">
            <a:ln w="10541" cmpd="sng">
              <a:solidFill>
                <a:srgbClr val="7D7D7D">
                  <a:tint val="100000"/>
                  <a:shade val="100000"/>
                  <a:satMod val="110000"/>
                </a:srgbClr>
              </a:solidFill>
              <a:prstDash val="solid"/>
            </a:ln>
            <a:gradFill>
              <a:gsLst>
                <a:gs pos="0">
                  <a:srgbClr val="FFFFFF">
                    <a:tint val="40000"/>
                    <a:satMod val="250000"/>
                  </a:srgbClr>
                </a:gs>
                <a:gs pos="9000">
                  <a:srgbClr val="FFFFFF">
                    <a:tint val="52000"/>
                    <a:satMod val="300000"/>
                  </a:srgbClr>
                </a:gs>
                <a:gs pos="50000">
                  <a:srgbClr val="FFFFFF">
                    <a:shade val="20000"/>
                    <a:satMod val="300000"/>
                  </a:srgbClr>
                </a:gs>
                <a:gs pos="79000">
                  <a:srgbClr val="FFFFFF">
                    <a:tint val="52000"/>
                    <a:satMod val="300000"/>
                  </a:srgbClr>
                </a:gs>
                <a:gs pos="100000">
                  <a:srgbClr val="FFFFFF">
                    <a:tint val="40000"/>
                    <a:satMod val="250000"/>
                  </a:srgbClr>
                </a:gs>
              </a:gsLst>
              <a:lin ang="5400000"/>
            </a:gradFill>
            <a:effectLst/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3371399A-B31E-4ABA-8920-32AA7DA93D09}" type="sibTrans" cxnId="{90AA75F3-838E-4F92-9F1F-E59046379823}">
      <dgm:prSet/>
      <dgm:spPr/>
      <dgm:t>
        <a:bodyPr/>
        <a:lstStyle/>
        <a:p>
          <a:endParaRPr lang="it-CH" sz="1100" b="1" cap="none" spc="0">
            <a:ln w="10541" cmpd="sng">
              <a:solidFill>
                <a:srgbClr val="7D7D7D">
                  <a:tint val="100000"/>
                  <a:shade val="100000"/>
                  <a:satMod val="110000"/>
                </a:srgbClr>
              </a:solidFill>
              <a:prstDash val="solid"/>
            </a:ln>
            <a:gradFill>
              <a:gsLst>
                <a:gs pos="0">
                  <a:srgbClr val="FFFFFF">
                    <a:tint val="40000"/>
                    <a:satMod val="250000"/>
                  </a:srgbClr>
                </a:gs>
                <a:gs pos="9000">
                  <a:srgbClr val="FFFFFF">
                    <a:tint val="52000"/>
                    <a:satMod val="300000"/>
                  </a:srgbClr>
                </a:gs>
                <a:gs pos="50000">
                  <a:srgbClr val="FFFFFF">
                    <a:shade val="20000"/>
                    <a:satMod val="300000"/>
                  </a:srgbClr>
                </a:gs>
                <a:gs pos="79000">
                  <a:srgbClr val="FFFFFF">
                    <a:tint val="52000"/>
                    <a:satMod val="300000"/>
                  </a:srgbClr>
                </a:gs>
                <a:gs pos="100000">
                  <a:srgbClr val="FFFFFF">
                    <a:tint val="40000"/>
                    <a:satMod val="250000"/>
                  </a:srgbClr>
                </a:gs>
              </a:gsLst>
              <a:lin ang="5400000"/>
            </a:gradFill>
            <a:effectLst/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F7460897-CFB5-4154-B988-73B07B25B5CF}">
      <dgm:prSet custT="1"/>
      <dgm:spPr/>
      <dgm:t>
        <a:bodyPr/>
        <a:lstStyle/>
        <a:p>
          <a:r>
            <a:rPr lang="ru-RU" sz="1400" b="0" cap="none" spc="0" dirty="0" smtClean="0">
              <a:ln w="10541" cmpd="sng">
                <a:prstDash val="solid"/>
              </a:ln>
              <a:solidFill>
                <a:srgbClr val="727A7F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rPr>
            <a:t>Выбор высшего качества</a:t>
          </a:r>
          <a:endParaRPr lang="en-US" sz="1400" b="0" cap="none" spc="0" dirty="0">
            <a:ln w="10541" cmpd="sng">
              <a:prstDash val="solid"/>
            </a:ln>
            <a:solidFill>
              <a:srgbClr val="727A7F"/>
            </a:solidFill>
            <a:effectLst/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2F847367-31D2-4270-8262-B607495D0D7A}" type="parTrans" cxnId="{1D38B5BB-BB85-4B51-BA5B-26CD0F70DADF}">
      <dgm:prSet/>
      <dgm:spPr/>
      <dgm:t>
        <a:bodyPr/>
        <a:lstStyle/>
        <a:p>
          <a:endParaRPr lang="it-CH" sz="1100" b="1" cap="none" spc="0">
            <a:ln w="10541" cmpd="sng">
              <a:solidFill>
                <a:srgbClr val="7D7D7D">
                  <a:tint val="100000"/>
                  <a:shade val="100000"/>
                  <a:satMod val="110000"/>
                </a:srgbClr>
              </a:solidFill>
              <a:prstDash val="solid"/>
            </a:ln>
            <a:gradFill>
              <a:gsLst>
                <a:gs pos="0">
                  <a:srgbClr val="FFFFFF">
                    <a:tint val="40000"/>
                    <a:satMod val="250000"/>
                  </a:srgbClr>
                </a:gs>
                <a:gs pos="9000">
                  <a:srgbClr val="FFFFFF">
                    <a:tint val="52000"/>
                    <a:satMod val="300000"/>
                  </a:srgbClr>
                </a:gs>
                <a:gs pos="50000">
                  <a:srgbClr val="FFFFFF">
                    <a:shade val="20000"/>
                    <a:satMod val="300000"/>
                  </a:srgbClr>
                </a:gs>
                <a:gs pos="79000">
                  <a:srgbClr val="FFFFFF">
                    <a:tint val="52000"/>
                    <a:satMod val="300000"/>
                  </a:srgbClr>
                </a:gs>
                <a:gs pos="100000">
                  <a:srgbClr val="FFFFFF">
                    <a:tint val="40000"/>
                    <a:satMod val="250000"/>
                  </a:srgbClr>
                </a:gs>
              </a:gsLst>
              <a:lin ang="5400000"/>
            </a:gradFill>
            <a:effectLst/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D5487644-1A40-4CAC-B8E4-C85B663DA204}" type="sibTrans" cxnId="{1D38B5BB-BB85-4B51-BA5B-26CD0F70DADF}">
      <dgm:prSet/>
      <dgm:spPr/>
      <dgm:t>
        <a:bodyPr/>
        <a:lstStyle/>
        <a:p>
          <a:endParaRPr lang="it-CH" sz="1100" b="1" cap="none" spc="0">
            <a:ln w="10541" cmpd="sng">
              <a:solidFill>
                <a:srgbClr val="7D7D7D">
                  <a:tint val="100000"/>
                  <a:shade val="100000"/>
                  <a:satMod val="110000"/>
                </a:srgbClr>
              </a:solidFill>
              <a:prstDash val="solid"/>
            </a:ln>
            <a:gradFill>
              <a:gsLst>
                <a:gs pos="0">
                  <a:srgbClr val="FFFFFF">
                    <a:tint val="40000"/>
                    <a:satMod val="250000"/>
                  </a:srgbClr>
                </a:gs>
                <a:gs pos="9000">
                  <a:srgbClr val="FFFFFF">
                    <a:tint val="52000"/>
                    <a:satMod val="300000"/>
                  </a:srgbClr>
                </a:gs>
                <a:gs pos="50000">
                  <a:srgbClr val="FFFFFF">
                    <a:shade val="20000"/>
                    <a:satMod val="300000"/>
                  </a:srgbClr>
                </a:gs>
                <a:gs pos="79000">
                  <a:srgbClr val="FFFFFF">
                    <a:tint val="52000"/>
                    <a:satMod val="300000"/>
                  </a:srgbClr>
                </a:gs>
                <a:gs pos="100000">
                  <a:srgbClr val="FFFFFF">
                    <a:tint val="40000"/>
                    <a:satMod val="250000"/>
                  </a:srgbClr>
                </a:gs>
              </a:gsLst>
              <a:lin ang="5400000"/>
            </a:gradFill>
            <a:effectLst/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968D391C-EAA3-42D7-AFDA-C82F3BC8B6A3}">
      <dgm:prSet custT="1"/>
      <dgm:spPr/>
      <dgm:t>
        <a:bodyPr/>
        <a:lstStyle/>
        <a:p>
          <a:r>
            <a:rPr lang="ru-RU" sz="1400" b="0" cap="none" spc="0" dirty="0" smtClean="0">
              <a:ln w="10541" cmpd="sng">
                <a:prstDash val="solid"/>
              </a:ln>
              <a:solidFill>
                <a:srgbClr val="727A7F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rPr>
            <a:t>Лидеры в инновациях и сервисе</a:t>
          </a:r>
          <a:endParaRPr lang="it-CH" sz="1400" b="0" cap="none" spc="0" dirty="0">
            <a:ln w="10541" cmpd="sng">
              <a:prstDash val="solid"/>
            </a:ln>
            <a:solidFill>
              <a:srgbClr val="727A7F"/>
            </a:solidFill>
            <a:effectLst/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EA93B27B-EB00-4B21-9887-DE86DED18C0E}" type="parTrans" cxnId="{9A74A6F0-59A8-4381-9713-4297A85DF574}">
      <dgm:prSet/>
      <dgm:spPr/>
      <dgm:t>
        <a:bodyPr/>
        <a:lstStyle/>
        <a:p>
          <a:endParaRPr lang="it-CH" sz="1100" b="1" cap="none" spc="0">
            <a:ln w="10541" cmpd="sng">
              <a:solidFill>
                <a:srgbClr val="7D7D7D">
                  <a:tint val="100000"/>
                  <a:shade val="100000"/>
                  <a:satMod val="110000"/>
                </a:srgbClr>
              </a:solidFill>
              <a:prstDash val="solid"/>
            </a:ln>
            <a:gradFill>
              <a:gsLst>
                <a:gs pos="0">
                  <a:srgbClr val="FFFFFF">
                    <a:tint val="40000"/>
                    <a:satMod val="250000"/>
                  </a:srgbClr>
                </a:gs>
                <a:gs pos="9000">
                  <a:srgbClr val="FFFFFF">
                    <a:tint val="52000"/>
                    <a:satMod val="300000"/>
                  </a:srgbClr>
                </a:gs>
                <a:gs pos="50000">
                  <a:srgbClr val="FFFFFF">
                    <a:shade val="20000"/>
                    <a:satMod val="300000"/>
                  </a:srgbClr>
                </a:gs>
                <a:gs pos="79000">
                  <a:srgbClr val="FFFFFF">
                    <a:tint val="52000"/>
                    <a:satMod val="300000"/>
                  </a:srgbClr>
                </a:gs>
                <a:gs pos="100000">
                  <a:srgbClr val="FFFFFF">
                    <a:tint val="40000"/>
                    <a:satMod val="250000"/>
                  </a:srgbClr>
                </a:gs>
              </a:gsLst>
              <a:lin ang="5400000"/>
            </a:gradFill>
            <a:effectLst/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7CCF799B-F75B-4AEE-B63D-7C6E88A3647B}" type="sibTrans" cxnId="{9A74A6F0-59A8-4381-9713-4297A85DF574}">
      <dgm:prSet/>
      <dgm:spPr/>
      <dgm:t>
        <a:bodyPr/>
        <a:lstStyle/>
        <a:p>
          <a:endParaRPr lang="it-CH" sz="1100" b="1" cap="none" spc="0">
            <a:ln w="10541" cmpd="sng">
              <a:solidFill>
                <a:srgbClr val="7D7D7D">
                  <a:tint val="100000"/>
                  <a:shade val="100000"/>
                  <a:satMod val="110000"/>
                </a:srgbClr>
              </a:solidFill>
              <a:prstDash val="solid"/>
            </a:ln>
            <a:gradFill>
              <a:gsLst>
                <a:gs pos="0">
                  <a:srgbClr val="FFFFFF">
                    <a:tint val="40000"/>
                    <a:satMod val="250000"/>
                  </a:srgbClr>
                </a:gs>
                <a:gs pos="9000">
                  <a:srgbClr val="FFFFFF">
                    <a:tint val="52000"/>
                    <a:satMod val="300000"/>
                  </a:srgbClr>
                </a:gs>
                <a:gs pos="50000">
                  <a:srgbClr val="FFFFFF">
                    <a:shade val="20000"/>
                    <a:satMod val="300000"/>
                  </a:srgbClr>
                </a:gs>
                <a:gs pos="79000">
                  <a:srgbClr val="FFFFFF">
                    <a:tint val="52000"/>
                    <a:satMod val="300000"/>
                  </a:srgbClr>
                </a:gs>
                <a:gs pos="100000">
                  <a:srgbClr val="FFFFFF">
                    <a:tint val="40000"/>
                    <a:satMod val="250000"/>
                  </a:srgbClr>
                </a:gs>
              </a:gsLst>
              <a:lin ang="5400000"/>
            </a:gradFill>
            <a:effectLst/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AC4D0E0F-2179-4C3E-BC56-E490E2119FDA}" type="pres">
      <dgm:prSet presAssocID="{A33D1F9D-C2B9-4897-85F4-D5D0FC07B70D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CH"/>
        </a:p>
      </dgm:t>
    </dgm:pt>
    <dgm:pt modelId="{D09A3E8C-1421-45F5-9903-2226C9831E73}" type="pres">
      <dgm:prSet presAssocID="{A33D1F9D-C2B9-4897-85F4-D5D0FC07B70D}" presName="arrow" presStyleLbl="bgShp" presStyleIdx="0" presStyleCnt="1" custLinFactNeighborX="-420" custLinFactNeighborY="77383"/>
      <dgm:spPr/>
    </dgm:pt>
    <dgm:pt modelId="{01935E96-BB17-42F2-B697-5B2E380C75F3}" type="pres">
      <dgm:prSet presAssocID="{A33D1F9D-C2B9-4897-85F4-D5D0FC07B70D}" presName="linearProcess" presStyleCnt="0"/>
      <dgm:spPr/>
    </dgm:pt>
    <dgm:pt modelId="{630F7F7A-4E9D-4D0F-AC77-26CB8E547B58}" type="pres">
      <dgm:prSet presAssocID="{9C4E7E60-D758-4EDA-A12B-826F2E81602B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CH"/>
        </a:p>
      </dgm:t>
    </dgm:pt>
    <dgm:pt modelId="{54244C99-1B2B-4C9A-91F8-AC95578F00F0}" type="pres">
      <dgm:prSet presAssocID="{3371399A-B31E-4ABA-8920-32AA7DA93D09}" presName="sibTrans" presStyleCnt="0"/>
      <dgm:spPr/>
    </dgm:pt>
    <dgm:pt modelId="{A6E3959D-1AC8-4272-9651-FD6DC6F42575}" type="pres">
      <dgm:prSet presAssocID="{F7460897-CFB5-4154-B988-73B07B25B5CF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CH"/>
        </a:p>
      </dgm:t>
    </dgm:pt>
    <dgm:pt modelId="{A3FBE9A0-6AC6-45C6-94A4-D3618DBD391A}" type="pres">
      <dgm:prSet presAssocID="{D5487644-1A40-4CAC-B8E4-C85B663DA204}" presName="sibTrans" presStyleCnt="0"/>
      <dgm:spPr/>
    </dgm:pt>
    <dgm:pt modelId="{46F77EB9-9119-41B4-855E-E018D8154B85}" type="pres">
      <dgm:prSet presAssocID="{968D391C-EAA3-42D7-AFDA-C82F3BC8B6A3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CH"/>
        </a:p>
      </dgm:t>
    </dgm:pt>
  </dgm:ptLst>
  <dgm:cxnLst>
    <dgm:cxn modelId="{9A74A6F0-59A8-4381-9713-4297A85DF574}" srcId="{A33D1F9D-C2B9-4897-85F4-D5D0FC07B70D}" destId="{968D391C-EAA3-42D7-AFDA-C82F3BC8B6A3}" srcOrd="2" destOrd="0" parTransId="{EA93B27B-EB00-4B21-9887-DE86DED18C0E}" sibTransId="{7CCF799B-F75B-4AEE-B63D-7C6E88A3647B}"/>
    <dgm:cxn modelId="{9C709852-C996-4A26-B193-0098E714E2A8}" type="presOf" srcId="{968D391C-EAA3-42D7-AFDA-C82F3BC8B6A3}" destId="{46F77EB9-9119-41B4-855E-E018D8154B85}" srcOrd="0" destOrd="0" presId="urn:microsoft.com/office/officeart/2005/8/layout/hProcess9"/>
    <dgm:cxn modelId="{90AA75F3-838E-4F92-9F1F-E59046379823}" srcId="{A33D1F9D-C2B9-4897-85F4-D5D0FC07B70D}" destId="{9C4E7E60-D758-4EDA-A12B-826F2E81602B}" srcOrd="0" destOrd="0" parTransId="{C127DFD0-D5AA-4FC1-8287-A95D0FBF8FEA}" sibTransId="{3371399A-B31E-4ABA-8920-32AA7DA93D09}"/>
    <dgm:cxn modelId="{1D38B5BB-BB85-4B51-BA5B-26CD0F70DADF}" srcId="{A33D1F9D-C2B9-4897-85F4-D5D0FC07B70D}" destId="{F7460897-CFB5-4154-B988-73B07B25B5CF}" srcOrd="1" destOrd="0" parTransId="{2F847367-31D2-4270-8262-B607495D0D7A}" sibTransId="{D5487644-1A40-4CAC-B8E4-C85B663DA204}"/>
    <dgm:cxn modelId="{5B4F0B23-330C-4468-AF74-C068112E985F}" type="presOf" srcId="{A33D1F9D-C2B9-4897-85F4-D5D0FC07B70D}" destId="{AC4D0E0F-2179-4C3E-BC56-E490E2119FDA}" srcOrd="0" destOrd="0" presId="urn:microsoft.com/office/officeart/2005/8/layout/hProcess9"/>
    <dgm:cxn modelId="{E6899E0B-6C95-4820-9557-85BFB5998D75}" type="presOf" srcId="{F7460897-CFB5-4154-B988-73B07B25B5CF}" destId="{A6E3959D-1AC8-4272-9651-FD6DC6F42575}" srcOrd="0" destOrd="0" presId="urn:microsoft.com/office/officeart/2005/8/layout/hProcess9"/>
    <dgm:cxn modelId="{477FAAF7-BAD7-4FCF-83DC-256FC2B85C19}" type="presOf" srcId="{9C4E7E60-D758-4EDA-A12B-826F2E81602B}" destId="{630F7F7A-4E9D-4D0F-AC77-26CB8E547B58}" srcOrd="0" destOrd="0" presId="urn:microsoft.com/office/officeart/2005/8/layout/hProcess9"/>
    <dgm:cxn modelId="{A5995C18-ECB7-4457-9D15-EC5AE40381AB}" type="presParOf" srcId="{AC4D0E0F-2179-4C3E-BC56-E490E2119FDA}" destId="{D09A3E8C-1421-45F5-9903-2226C9831E73}" srcOrd="0" destOrd="0" presId="urn:microsoft.com/office/officeart/2005/8/layout/hProcess9"/>
    <dgm:cxn modelId="{E14C8F52-9FED-4C95-9851-845C5863C7EF}" type="presParOf" srcId="{AC4D0E0F-2179-4C3E-BC56-E490E2119FDA}" destId="{01935E96-BB17-42F2-B697-5B2E380C75F3}" srcOrd="1" destOrd="0" presId="urn:microsoft.com/office/officeart/2005/8/layout/hProcess9"/>
    <dgm:cxn modelId="{7A088497-FD08-41B3-A9AC-93F32EE9936A}" type="presParOf" srcId="{01935E96-BB17-42F2-B697-5B2E380C75F3}" destId="{630F7F7A-4E9D-4D0F-AC77-26CB8E547B58}" srcOrd="0" destOrd="0" presId="urn:microsoft.com/office/officeart/2005/8/layout/hProcess9"/>
    <dgm:cxn modelId="{110CA90C-61AE-45C6-90BB-34EE11DB3168}" type="presParOf" srcId="{01935E96-BB17-42F2-B697-5B2E380C75F3}" destId="{54244C99-1B2B-4C9A-91F8-AC95578F00F0}" srcOrd="1" destOrd="0" presId="urn:microsoft.com/office/officeart/2005/8/layout/hProcess9"/>
    <dgm:cxn modelId="{AEC239C3-D8B2-47AA-AB27-BF94EB892320}" type="presParOf" srcId="{01935E96-BB17-42F2-B697-5B2E380C75F3}" destId="{A6E3959D-1AC8-4272-9651-FD6DC6F42575}" srcOrd="2" destOrd="0" presId="urn:microsoft.com/office/officeart/2005/8/layout/hProcess9"/>
    <dgm:cxn modelId="{5692D43F-5362-4E7F-BF46-7FB0EE905F1C}" type="presParOf" srcId="{01935E96-BB17-42F2-B697-5B2E380C75F3}" destId="{A3FBE9A0-6AC6-45C6-94A4-D3618DBD391A}" srcOrd="3" destOrd="0" presId="urn:microsoft.com/office/officeart/2005/8/layout/hProcess9"/>
    <dgm:cxn modelId="{4A04434A-B34E-4BFB-A6FD-B44819373DF8}" type="presParOf" srcId="{01935E96-BB17-42F2-B697-5B2E380C75F3}" destId="{46F77EB9-9119-41B4-855E-E018D8154B8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9A3E8C-1421-45F5-9903-2226C9831E73}">
      <dsp:nvSpPr>
        <dsp:cNvPr id="0" name=""/>
        <dsp:cNvSpPr/>
      </dsp:nvSpPr>
      <dsp:spPr>
        <a:xfrm>
          <a:off x="504066" y="0"/>
          <a:ext cx="5998266" cy="2791632"/>
        </a:xfrm>
        <a:prstGeom prst="rightArrow">
          <a:avLst/>
        </a:prstGeom>
        <a:gradFill rotWithShape="0">
          <a:gsLst>
            <a:gs pos="0">
              <a:schemeClr val="dk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630F7F7A-4E9D-4D0F-AC77-26CB8E547B58}">
      <dsp:nvSpPr>
        <dsp:cNvPr id="0" name=""/>
        <dsp:cNvSpPr/>
      </dsp:nvSpPr>
      <dsp:spPr>
        <a:xfrm>
          <a:off x="0" y="837489"/>
          <a:ext cx="2117035" cy="111665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cap="none" spc="0" dirty="0" smtClean="0">
              <a:ln w="10541" cmpd="sng">
                <a:prstDash val="solid"/>
              </a:ln>
              <a:solidFill>
                <a:srgbClr val="727A7F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rPr>
            <a:t>Группа с разными продуктами</a:t>
          </a:r>
          <a:endParaRPr lang="en-US" sz="1400" b="0" kern="1200" cap="none" spc="0" dirty="0">
            <a:ln w="10541" cmpd="sng">
              <a:prstDash val="solid"/>
            </a:ln>
            <a:solidFill>
              <a:srgbClr val="727A7F"/>
            </a:solidFill>
            <a:effectLst/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0" y="837489"/>
        <a:ext cx="2117035" cy="1116652"/>
      </dsp:txXfrm>
    </dsp:sp>
    <dsp:sp modelId="{A6E3959D-1AC8-4272-9651-FD6DC6F42575}">
      <dsp:nvSpPr>
        <dsp:cNvPr id="0" name=""/>
        <dsp:cNvSpPr/>
      </dsp:nvSpPr>
      <dsp:spPr>
        <a:xfrm>
          <a:off x="2469874" y="837489"/>
          <a:ext cx="2117035" cy="111665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cap="none" spc="0" dirty="0" smtClean="0">
              <a:ln w="10541" cmpd="sng">
                <a:prstDash val="solid"/>
              </a:ln>
              <a:solidFill>
                <a:srgbClr val="727A7F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rPr>
            <a:t>Выбор высшего качества</a:t>
          </a:r>
          <a:endParaRPr lang="en-US" sz="1400" b="0" kern="1200" cap="none" spc="0" dirty="0">
            <a:ln w="10541" cmpd="sng">
              <a:prstDash val="solid"/>
            </a:ln>
            <a:solidFill>
              <a:srgbClr val="727A7F"/>
            </a:solidFill>
            <a:effectLst/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2469874" y="837489"/>
        <a:ext cx="2117035" cy="1116652"/>
      </dsp:txXfrm>
    </dsp:sp>
    <dsp:sp modelId="{46F77EB9-9119-41B4-855E-E018D8154B85}">
      <dsp:nvSpPr>
        <dsp:cNvPr id="0" name=""/>
        <dsp:cNvSpPr/>
      </dsp:nvSpPr>
      <dsp:spPr>
        <a:xfrm>
          <a:off x="4939748" y="837489"/>
          <a:ext cx="2117035" cy="111665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cap="none" spc="0" dirty="0" smtClean="0">
              <a:ln w="10541" cmpd="sng">
                <a:prstDash val="solid"/>
              </a:ln>
              <a:solidFill>
                <a:srgbClr val="727A7F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rPr>
            <a:t>Лидеры в инновациях и сервисе</a:t>
          </a:r>
          <a:endParaRPr lang="it-CH" sz="1400" b="0" kern="1200" cap="none" spc="0" dirty="0">
            <a:ln w="10541" cmpd="sng">
              <a:prstDash val="solid"/>
            </a:ln>
            <a:solidFill>
              <a:srgbClr val="727A7F"/>
            </a:solidFill>
            <a:effectLst/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4939748" y="837489"/>
        <a:ext cx="2117035" cy="11166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7385" cy="491115"/>
          </a:xfrm>
          <a:prstGeom prst="rect">
            <a:avLst/>
          </a:prstGeom>
        </p:spPr>
        <p:txBody>
          <a:bodyPr vert="horz" lIns="91434" tIns="45718" rIns="91434" bIns="45718" rtlCol="0"/>
          <a:lstStyle>
            <a:lvl1pPr algn="l" eaLnBrk="0" hangingPunct="0">
              <a:defRPr sz="12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773864" y="0"/>
            <a:ext cx="2887385" cy="491115"/>
          </a:xfrm>
          <a:prstGeom prst="rect">
            <a:avLst/>
          </a:prstGeom>
        </p:spPr>
        <p:txBody>
          <a:bodyPr vert="horz" lIns="91434" tIns="45718" rIns="91434" bIns="45718" rtlCol="0"/>
          <a:lstStyle>
            <a:lvl1pPr algn="r" eaLnBrk="0" hangingPunct="0">
              <a:defRPr sz="12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93B6F7D9-4208-4FEC-B2CD-923E71FB4DEE}" type="datetimeFigureOut">
              <a:rPr lang="it-IT"/>
              <a:pPr>
                <a:defRPr/>
              </a:pPr>
              <a:t>05/11/2014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1" y="9340335"/>
            <a:ext cx="2887385" cy="491115"/>
          </a:xfrm>
          <a:prstGeom prst="rect">
            <a:avLst/>
          </a:prstGeom>
        </p:spPr>
        <p:txBody>
          <a:bodyPr vert="horz" lIns="91434" tIns="45718" rIns="91434" bIns="45718" rtlCol="0" anchor="b"/>
          <a:lstStyle>
            <a:lvl1pPr algn="l" eaLnBrk="0" hangingPunct="0">
              <a:defRPr sz="12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773864" y="9340335"/>
            <a:ext cx="2887385" cy="491115"/>
          </a:xfrm>
          <a:prstGeom prst="rect">
            <a:avLst/>
          </a:prstGeom>
        </p:spPr>
        <p:txBody>
          <a:bodyPr vert="horz" lIns="91434" tIns="45718" rIns="91434" bIns="45718" rtlCol="0" anchor="b"/>
          <a:lstStyle>
            <a:lvl1pPr algn="r" eaLnBrk="0" hangingPunct="0">
              <a:defRPr sz="12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4F5A45D0-C7D6-480F-A334-AB0FEB7CA8D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887385" cy="491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5353" y="0"/>
            <a:ext cx="2887385" cy="491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6463" y="738188"/>
            <a:ext cx="4849812" cy="3686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7968" y="4670167"/>
            <a:ext cx="4886802" cy="4424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41861"/>
            <a:ext cx="2887385" cy="491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8" rIns="91434" bIns="4571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5353" y="9341861"/>
            <a:ext cx="2887385" cy="491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8" rIns="91434" bIns="4571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2D1243FF-96C6-46F8-B017-FB52D219C88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473E54-BC5C-4622-944A-293EA6816BCD}" type="slidenum">
              <a:rPr lang="it-IT" smtClean="0">
                <a:ea typeface="ＭＳ Ｐゴシック"/>
                <a:cs typeface="ＭＳ Ｐゴシック"/>
              </a:rPr>
              <a:pPr/>
              <a:t>1</a:t>
            </a:fld>
            <a:endParaRPr lang="it-IT" dirty="0" smtClean="0">
              <a:ea typeface="ＭＳ Ｐゴシック"/>
              <a:cs typeface="ＭＳ Ｐゴシック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CH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74688" y="2124075"/>
            <a:ext cx="7648575" cy="146685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49375" y="3875088"/>
            <a:ext cx="6299200" cy="17478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9263" y="274638"/>
            <a:ext cx="8099425" cy="11398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49263" y="1595438"/>
            <a:ext cx="8099425" cy="45132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24625" y="274638"/>
            <a:ext cx="2024063" cy="5834062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49263" y="274638"/>
            <a:ext cx="5922962" cy="58340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olo, diagramma o organi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9898" y="273875"/>
            <a:ext cx="8098155" cy="1139825"/>
          </a:xfrm>
          <a:prstGeom prst="rect">
            <a:avLst/>
          </a:prstGeom>
        </p:spPr>
        <p:txBody>
          <a:bodyPr lIns="90489" tIns="45245" rIns="90489" bIns="45245"/>
          <a:lstStyle>
            <a:lvl1pPr>
              <a:defRPr sz="2800">
                <a:latin typeface="Verdana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SmartArt 2"/>
          <p:cNvSpPr>
            <a:spLocks noGrp="1"/>
          </p:cNvSpPr>
          <p:nvPr>
            <p:ph type="dgm" idx="1"/>
          </p:nvPr>
        </p:nvSpPr>
        <p:spPr>
          <a:xfrm>
            <a:off x="449898" y="1595755"/>
            <a:ext cx="8098155" cy="4513391"/>
          </a:xfrm>
          <a:prstGeom prst="rect">
            <a:avLst/>
          </a:prstGeom>
        </p:spPr>
        <p:txBody>
          <a:bodyPr lIns="90489" tIns="45245" rIns="90489" bIns="45245"/>
          <a:lstStyle/>
          <a:p>
            <a:pPr lvl="0"/>
            <a:endParaRPr lang="it-IT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49898" y="273875"/>
            <a:ext cx="8098155" cy="5835271"/>
          </a:xfrm>
          <a:prstGeom prst="rect">
            <a:avLst/>
          </a:prstGeom>
        </p:spPr>
        <p:txBody>
          <a:bodyPr lIns="90489" tIns="45245" rIns="90489" bIns="45245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9263" y="274638"/>
            <a:ext cx="8099425" cy="11398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9263" y="1595438"/>
            <a:ext cx="8099425" cy="45132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1200" y="4394200"/>
            <a:ext cx="7648575" cy="135890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11200" y="2898775"/>
            <a:ext cx="7648575" cy="14954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9263" y="274638"/>
            <a:ext cx="8099425" cy="11398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49263" y="1595438"/>
            <a:ext cx="3973512" cy="45132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5175" y="1595438"/>
            <a:ext cx="3973513" cy="45132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9263" y="274638"/>
            <a:ext cx="8099425" cy="1139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49263" y="1530350"/>
            <a:ext cx="3976687" cy="6381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49263" y="2168525"/>
            <a:ext cx="3976687" cy="39401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570413" y="1530350"/>
            <a:ext cx="3978275" cy="6381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570413" y="2168525"/>
            <a:ext cx="3978275" cy="39401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9263" y="274638"/>
            <a:ext cx="8099425" cy="11398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9263" y="273050"/>
            <a:ext cx="2960687" cy="115728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17900" y="273050"/>
            <a:ext cx="5030788" cy="58356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49263" y="1430338"/>
            <a:ext cx="2960687" cy="4678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63713" y="4787900"/>
            <a:ext cx="5399087" cy="5651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63713" y="611188"/>
            <a:ext cx="5399087" cy="41036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63713" y="5353050"/>
            <a:ext cx="5399087" cy="801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Foto\Ilenia\Layout presentazioni\striscia bassa-09.jpg"/>
          <p:cNvPicPr>
            <a:picLocks noChangeAspect="1" noChangeArrowheads="1"/>
          </p:cNvPicPr>
          <p:nvPr userDrawn="1"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394520" y="6155780"/>
            <a:ext cx="8208911" cy="444877"/>
          </a:xfrm>
          <a:prstGeom prst="rect">
            <a:avLst/>
          </a:prstGeom>
          <a:noFill/>
        </p:spPr>
      </p:pic>
      <p:sp>
        <p:nvSpPr>
          <p:cNvPr id="19460" name="Rectangle 4"/>
          <p:cNvSpPr>
            <a:spLocks/>
          </p:cNvSpPr>
          <p:nvPr/>
        </p:nvSpPr>
        <p:spPr bwMode="auto">
          <a:xfrm>
            <a:off x="6172200" y="6248400"/>
            <a:ext cx="21463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39688" algn="r">
              <a:defRPr/>
            </a:pPr>
            <a:fld id="{C6BEE6D3-E030-4F37-AE82-9C9EECC26E3A}" type="slidenum">
              <a:rPr lang="it-IT" sz="1200">
                <a:solidFill>
                  <a:schemeClr val="bg1"/>
                </a:solidFill>
                <a:latin typeface="Verdana" pitchFamily="1" charset="0"/>
                <a:ea typeface="ヒラギノ角ゴ Pro W6" pitchFamily="1" charset="-128"/>
                <a:cs typeface="+mn-cs"/>
              </a:rPr>
              <a:pPr marL="39688" algn="r">
                <a:defRPr/>
              </a:pPr>
              <a:t>‹#›</a:t>
            </a:fld>
            <a:endParaRPr lang="en-US" sz="1200" dirty="0">
              <a:solidFill>
                <a:schemeClr val="bg1"/>
              </a:solidFill>
              <a:latin typeface="Verdana" pitchFamily="1" charset="0"/>
              <a:ea typeface="ヒラギノ角ゴ Pro W3" pitchFamily="1" charset="-128"/>
              <a:cs typeface="+mn-cs"/>
            </a:endParaRPr>
          </a:p>
        </p:txBody>
      </p:sp>
      <p:sp>
        <p:nvSpPr>
          <p:cNvPr id="4" name="CasellaDiTesto 3"/>
          <p:cNvSpPr txBox="1"/>
          <p:nvPr/>
        </p:nvSpPr>
        <p:spPr>
          <a:xfrm rot="16200000">
            <a:off x="-2122319" y="4249931"/>
            <a:ext cx="4643437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it-IT" sz="1000" b="0" dirty="0">
                <a:solidFill>
                  <a:srgbClr val="727A7F"/>
                </a:solidFill>
                <a:latin typeface="Verdana" pitchFamily="34" charset="0"/>
                <a:ea typeface="ＭＳ Ｐゴシック" pitchFamily="1" charset="-128"/>
                <a:cs typeface="+mn-cs"/>
              </a:rPr>
              <a:t>STRICTLY CONFIDENTIAL</a:t>
            </a:r>
            <a:endParaRPr lang="en-US" sz="1000" b="0" dirty="0">
              <a:solidFill>
                <a:srgbClr val="727A7F"/>
              </a:solidFill>
              <a:latin typeface="Verdana" pitchFamily="34" charset="0"/>
              <a:ea typeface="ＭＳ Ｐゴシック" pitchFamily="1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algn="ctr" defTabSz="90487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/>
        </a:defRPr>
      </a:lvl1pPr>
      <a:lvl2pPr algn="ctr" defTabSz="90487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/>
        </a:defRPr>
      </a:lvl2pPr>
      <a:lvl3pPr algn="ctr" defTabSz="90487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/>
        </a:defRPr>
      </a:lvl3pPr>
      <a:lvl4pPr algn="ctr" defTabSz="90487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/>
        </a:defRPr>
      </a:lvl4pPr>
      <a:lvl5pPr algn="ctr" defTabSz="90487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/>
        </a:defRPr>
      </a:lvl5pPr>
      <a:lvl6pPr marL="457200" algn="ctr" defTabSz="90487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defTabSz="90487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defTabSz="90487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defTabSz="90487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39725" indent="-339725" algn="l" defTabSz="904875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35013" indent="-282575" algn="l" defTabSz="904875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31888" indent="-227013" algn="l" defTabSz="904875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584325" indent="-227013" algn="l" defTabSz="904875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036763" indent="-227013" algn="l" defTabSz="904875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493963" indent="-227013" algn="l" defTabSz="9048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51163" indent="-227013" algn="l" defTabSz="9048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08363" indent="-227013" algn="l" defTabSz="9048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65563" indent="-227013" algn="l" defTabSz="9048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6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G:\Foto\Ilenia\Layout presentazioni\logo e tag-08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6527" y="2051323"/>
            <a:ext cx="4320480" cy="2199973"/>
          </a:xfrm>
          <a:prstGeom prst="rect">
            <a:avLst/>
          </a:prstGeom>
          <a:noFill/>
        </p:spPr>
      </p:pic>
      <p:sp>
        <p:nvSpPr>
          <p:cNvPr id="17409" name="CasellaDiTesto 4"/>
          <p:cNvSpPr txBox="1">
            <a:spLocks noChangeArrowheads="1"/>
          </p:cNvSpPr>
          <p:nvPr/>
        </p:nvSpPr>
        <p:spPr bwMode="auto">
          <a:xfrm>
            <a:off x="754559" y="4205288"/>
            <a:ext cx="7416824" cy="1714500"/>
          </a:xfrm>
          <a:prstGeom prst="rect">
            <a:avLst/>
          </a:prstGeom>
          <a:solidFill>
            <a:srgbClr val="E3221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it-IT" dirty="0"/>
          </a:p>
          <a:p>
            <a:pPr algn="ctr" eaLnBrk="0" hangingPunct="0"/>
            <a:endParaRPr lang="it-IT" dirty="0"/>
          </a:p>
          <a:p>
            <a:pPr algn="ctr" eaLnBrk="0" hangingPunct="0"/>
            <a:endParaRPr lang="it-IT" dirty="0"/>
          </a:p>
          <a:p>
            <a:pPr algn="ctr" eaLnBrk="0" hangingPunct="0"/>
            <a:endParaRPr lang="it-IT" dirty="0"/>
          </a:p>
          <a:p>
            <a:pPr algn="ctr" eaLnBrk="0" hangingPunct="0"/>
            <a:endParaRPr lang="it-IT" dirty="0"/>
          </a:p>
          <a:p>
            <a:pPr algn="ctr" eaLnBrk="0" hangingPunct="0"/>
            <a:endParaRPr lang="it-IT" dirty="0"/>
          </a:p>
          <a:p>
            <a:pPr algn="ctr" eaLnBrk="0" hangingPunct="0"/>
            <a:endParaRPr lang="it-IT" dirty="0"/>
          </a:p>
          <a:p>
            <a:pPr algn="ctr" eaLnBrk="0" hangingPunct="0"/>
            <a:endParaRPr lang="it-IT" dirty="0"/>
          </a:p>
          <a:p>
            <a:pPr algn="ctr" eaLnBrk="0" hangingPunct="0"/>
            <a:endParaRPr lang="it-IT" dirty="0"/>
          </a:p>
          <a:p>
            <a:pPr algn="ctr" eaLnBrk="0" hangingPunct="0"/>
            <a:endParaRPr lang="en-US" dirty="0"/>
          </a:p>
        </p:txBody>
      </p:sp>
      <p:sp>
        <p:nvSpPr>
          <p:cNvPr id="17410" name="Rectangle 9"/>
          <p:cNvSpPr txBox="1">
            <a:spLocks noChangeArrowheads="1"/>
          </p:cNvSpPr>
          <p:nvPr/>
        </p:nvSpPr>
        <p:spPr bwMode="auto">
          <a:xfrm>
            <a:off x="569913" y="4348163"/>
            <a:ext cx="664368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9" tIns="45245" rIns="90489" bIns="45245"/>
          <a:lstStyle/>
          <a:p>
            <a:pPr defTabSz="904875" eaLnBrk="0" hangingPunct="0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411" name="Text Box 8"/>
          <p:cNvSpPr txBox="1">
            <a:spLocks noChangeArrowheads="1"/>
          </p:cNvSpPr>
          <p:nvPr/>
        </p:nvSpPr>
        <p:spPr bwMode="auto">
          <a:xfrm>
            <a:off x="754559" y="3995539"/>
            <a:ext cx="7560839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endParaRPr lang="it-CH" sz="28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eaLnBrk="0" hangingPunct="0"/>
            <a:endParaRPr lang="it-CH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eaLnBrk="0" hangingPunct="0"/>
            <a:r>
              <a:rPr lang="ru-RU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Презентация </a:t>
            </a:r>
            <a:r>
              <a:rPr lang="it-CH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Riri Group</a:t>
            </a:r>
          </a:p>
          <a:p>
            <a:pPr algn="ctr" eaLnBrk="0" hangingPunct="0"/>
            <a:endParaRPr lang="it-IT" sz="1800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ctr" eaLnBrk="0" hangingPunct="0"/>
            <a:endParaRPr lang="it-IT" sz="1800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ctr" eaLnBrk="0" hangingPunct="0"/>
            <a:endParaRPr lang="it-IT" sz="180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762125" y="6227763"/>
            <a:ext cx="57610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it-IT" sz="1200">
              <a:solidFill>
                <a:schemeClr val="bg1"/>
              </a:solidFill>
              <a:latin typeface="+mj-lt"/>
              <a:ea typeface="ＭＳ Ｐゴシック"/>
              <a:cs typeface="ＭＳ Ｐゴシック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762125" y="6227787"/>
            <a:ext cx="57610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de-CH" sz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Group Presentation</a:t>
            </a:r>
            <a:endParaRPr lang="it-IT" sz="1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eaLnBrk="0" hangingPunct="0">
              <a:defRPr/>
            </a:pPr>
            <a:endParaRPr lang="it-IT" sz="1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449263" y="274638"/>
            <a:ext cx="8099425" cy="1139825"/>
          </a:xfrm>
          <a:prstGeom prst="rect">
            <a:avLst/>
          </a:prstGeom>
        </p:spPr>
        <p:txBody>
          <a:bodyPr/>
          <a:lstStyle/>
          <a:p>
            <a:pPr defTabSz="904875" eaLnBrk="0" hangingPunct="0">
              <a:defRPr/>
            </a:pPr>
            <a:r>
              <a:rPr lang="ru-RU" kern="0" dirty="0" smtClean="0">
                <a:solidFill>
                  <a:srgbClr val="E3221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Миссия </a:t>
            </a:r>
            <a:r>
              <a:rPr lang="de-CH" kern="0" dirty="0" err="1" smtClean="0">
                <a:solidFill>
                  <a:srgbClr val="E3221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Riri</a:t>
            </a:r>
            <a:r>
              <a:rPr lang="de-CH" kern="0" dirty="0" smtClean="0">
                <a:solidFill>
                  <a:srgbClr val="E3221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Group</a:t>
            </a:r>
            <a:endParaRPr lang="it-IT" sz="1800" kern="0" dirty="0">
              <a:solidFill>
                <a:srgbClr val="E3221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4580" name="AutoShape 4" descr="data:image/jpeg;base64,/9j/4AAQSkZJRgABAQAAAQABAAD/2wCEAAkGBhQSEBMUEhQUFBUVFxUWFBQUFRUVFRQUFBUVFBQSFBUXGyYeFxkjGRQUHy8gIycpLCwsFR4xNTAqNSYrLCkBCQoKDgwOGg8PGiokHCQsLCwtLiwsKSwsLCosLyopLCkpLCksLCwsLCwsLCwpLCwsLiwpLCksLCwsKSwsLCksLP/AABEIAMIBAwMBIgACEQEDEQH/xAAcAAABBQEBAQAAAAAAAAAAAAAEAAEDBQYCBwj/xABCEAABAgQEBAMGBAQDBwUAAAABAAIDBBEhBRIxQQZRYXEigZETMqGxwdEjQlJicpLh8BSC8QcVM3OTwtIkNUNTg//EABsBAAIDAQEBAAAAAAAAAAAAAAABAgMFBAYH/8QALREAAgIBBAECBQMFAQAAAAAAAAECAxEEEiExQQVREyJhcbHB0eEjMpGh8YH/2gAMAwEAAhEDEQA/APbJhlq8lAx10U8WQbNQmgC2J3FIpomiQDpOakdE6AKafl71GxCMhnRKabUFRwX1AKkARCKmhmyhhOupGapMCRqdc7ropAJyRCdMCgBgk1OkQgB1X4/hYmZaLBd+dpA6HY+qsEwQB8zyso9k0IRHiz5CP3VovpCRgZIbGfpaB6BYvEODAcZgxwPA4F7v+Yyw9ag+S3gUYrBZOWcDOKdJJykVjNTpJmFADuSKat0nIAdcRTZdOUUzpTmgDmGyjAEQNFCDspkwEExanbokEgIg5JdOZdMmBKUG0XRiGb7xQgCNkyTUwN0gHanauQbrrdAEUdlQq2Vd7zeRVuVSzwMKMHfldbzUkAew3BU51QsM/wBEQw1CAOyF2uWFIGhoogIPTZ6Huk9u6cw6pgOXJ2uUQbTUrkgDceqMBknqmcFGL6OHqpBWiQDChvuE7XVUTa1UqAOlwHVPZcvirkPomB3EPxT1oFEDW6RNSgDtpXQN1G4p62QB3W6he+ruw+KUeOGMLjshZNxIqdXXQATAFyiSuWNouikA6YJ0kAclJOkgB1CR41Mo4guCgDp5Udbp4xsuOSYEu66Kai6SARQmJyueGRuLjuEWmCAKaSj1aBuEfDfRU8Vns4zhzuOxVlDfW6kAUX0PQriZmWtFSQKc1S41xKyC0ioqvPcW4wiRScpoOf2C7KdJKfL4Rl6r1Kun5Y8s9ExHjGHDGo8/ss6eM4kZ2WHnpuQMrQPmVgCS91SSTzN1qOH8OAaIniq4EUOlK6+dAu+OmrrXRiT1998sZwvoXUSZe7V7/wCZw+RQMSRd4ne2iAa3JIG6LDVKxtiFLOOiLjv7MxM4qG1yPc89WUH81cyOwnjN8OlXxGnkfHD+NXBdt4aaI/tLBgILWCuvMna+wU8fCYJc5xhgl2v3HIqbcJcNZKoRsre5PH+TQYdxs2JZwr1FK+i08rOsiCrDXpuO4XkE7gIrWE6hGxNx2OtOhTyfEMaWcBFqRsQb/wBVy2aKElmHB30eq2Vvbbyj2MsumexZ/AuLGR2ipFef3Wia6uiy7K5VvEj0NN0Lo7oM4LKBcMapiEiFAuIQmz3UrhQKrxGZDWmiYEeLfiFrRpUV7KyloNL+QWfwuYL4l9AtNDNkMDoJFM0p63UQHKSZxTEoAcJKMPokgCVM5Oo45oEAQOdVSU0UUMWTiImASTZIPquWCuq7ASAVEkkigCg4khkPhObqTlt1VVjWP+xb7Nl3nXorLi/G2wYdBd/5edTay8vxCbcXFtauP/EPL9g+q1NJp1Jb5GB6nr3D+lW+fL9gfE5p0R5q7MPgT9kMGKXRctuQNt+wufgtXo80m2SwWirWm2YjMeTSaf19F6EJGgA0Ggp0XmrotXV0v6L0SUjls5EhuJo+HDeypt4RlcB/ey57m/BoaSK5z9P1BpzFWQnFoZFeW+9kaaN3uT0ROCxzGhZ3Ny1Jy8i3a9b/AAVjMTEOEC55a2vOgLqDT9xogMLxmWPhhENqa5cpbc0vyXPubXCO3bGM8SkvsFulULMwaCpsOdaa2R8CdhvJDHNdl1ymtFmOMsSBLIbXVA8T6c/yg9rp17nLAtQ4QrcyYy7IbSQABqfuTuszNYsXBwLWlpO+oGxadtEZP4xnhBjQb+8foqdjb30Nj2/u67Un5MiU03wRy02+E7PDNDuNivTODeNWxQGONHbg/MLzN0Mgkb6LowzCIe12V4NQBt3VdtSsjhnRp9TKieYn0E11RUJ1kOBuKhMQ8rrPFnDrzHQrXLAsrdctrPY0XRugpxOYwsVTzULMb6K5cFUR/e7KCLhSUmGusrRmiFljaqnaCgCWGU5F6pgxdO0SASZqcLlh17oA6oknSQAlDHcKeamVLjkRzS3LuU0ASX3si4UOyDhG10dD2QB2kkU6QDKKZjhjS47KR8QAVJAHM2WV42xoMgAMNS+zSNya0oraq/iTUSjUXKmtzfgyOK4sYsSLFsWsOWHUA1fpXy+6zzo1NaV1rQXV7O4cWS0NoHu3d3I1+azUd916KCSXB4a1ylP5vudPmOjfREScFzw6jW7CtLcz8vih5STdEdQC3NX0SkJrIcP3nfXc+QTF10Z+PVji0tbUdP6qzPETi2Cco9pBs12xZs038vNGOwRjtQa8wTU9ULG4c/S7yI+qi0mTjOSXBbcWlz4cCLkq3LcGvhLqG9P7sqnC2Zy4NZU0FgXHfutJJcSNYxrJgZSBlzAZmOAFNBcdqK5w2NCiMLoOWlaHK3LcbEUC5/iOtYaO90QvluUv/PJiJaZfLPcCwtcWuaRUjUWOvNDNh1uIZPXxlWGN4PFhvzRHBxeSaiu2xr0Q0OYiNFA9wA0AcQB5VXTHDWUZc1KMtks4X2Bn0GrB6u+6iNP0D1d91af71eQQ7LEr+tocR2OqY+wEKmWIYlD47Bte3JP7ojheH/lf9K2O8AB2UFxFNTYttz1pRBOeK3b8T90YYdWO6EHyPhPxyoRzUxqXkKwnEzLxWxGN0NxU3G41XtuFTzY0Jr2moIBB6FeIymGviUyix32HmvReBZkwv/TucCQMwppQkgjyPzXBralKO5do2vStQ4WbH0/ybRzlS4lF8dlaTTqBUUxc1PNYyPVFjh7qtBRgiXQEhZoRWUk1CYEpimtFLRMyFTuu0gGoma2icp0gGSSokgB1S4y/8WGOqulRvGaZ8imgDYQvTmjgENLNv2RJQwE40WcxPiJ1xCsP1bntyRvEc5lh5Qbu17BYOexOirky2uOeWd4jNOefE5xPUkqPip2aal4P5YYZ62H0QsrNZ4rK/qBPYX+ibFY9Z57j+VxP8oqFo+mwy3IwvXbdqjX9v1/Y0hhg1roqKNhsOtcoVxCmWulnRK+ECpPmG/MrN4njzWijbladeeTC1G1pfVZOp2abCbYCuwCfApV0SYivNwwBo7mg+QPqssIzokVtTUucB6mi9C4Ol/wC/wD+yI5/lmoPknZPaiOnp3SWSwbh1tFDHkei0Ps7IKaC443Ns1rNNFRPOuI3Uihv6R8T/YRnCE97KKS40YaB3K+ajvIgKqxyaLpiKa/mIH+W30XchNEMf0y/J60Gt0cMwlJ12bo+D0Kew+DN+7Eq5lfdIIFeY302VXJcK52F7ydw1jaCpBLaknQVWZkcciQ4jXtIqNtiOR6LZ8LcQxJiK5sTLTKSABS4I+hXLONlUXtfBoVW0amxfEjiT4+j9mCngZwApEaTvUECvSiqsZwN8ClRmafzDSvIjZej5VxHlGvaWuFQdf6ciueGrmn83KO630uqUWocM8tlpEvqA03aewtUfJTwcBy3IzfJbKawL2dCwktGoOo69Vn8QgkscBrQgLuhcp/2mRZpHSvmXJWVLi6GXhjRcNafE7pbRc4BimWbhkWbUMp0db50QvDDQJxgiWs8Xt4g0ltfMBRzbPZx3hv5Xkt7B2ZvwopvnMfoURzBRs+v8nsM5MDKqeNEWZxjG/xXEGgsBfoLrmQxlzyBmqvNSeyTiz6BUviQU4+TewB4Ai2xxoqaUnzQVv2U0acDb12shSTBxaLR0zeicRuoWVmJ9zzrQcgoREPMqDmkSVZs2Gycm9FnJLHHMoHeJvxH3V/Kx2vGZpqCpJpkZRaJkkqpJkRnaKmw9tY7iequXaKpkh+MexTQFiw0r3Uc5PiGyup0A5ldEclSY/ENYdP3fRKXCJRWXgGmILohLnmpPp2CpsWwsFqumx60TiUzfdUHT0efykoWR2tcaa0JHQqWPKkRIhrmq1xqKG5oNitTPSgaaPFaXa7rp9Vk8WlDnz0tlePO1Ft+my/ptfU8n67DN0ZPrH4ycxcQLJR8LK4Z8oJLSNH5vss88iyMdFcG2LgRyJChiT0Q6vcRycc3zWljBhRe5LL6I8OP40M8nA+hr9Fv+GZvLAY3k1vxFfmVhsPnHe1aPDv+Rn6T0V7h2K0A93QbDl0UHHdlF/xfhNS+5vBPAhCxpu6z4xenJRRMYB5fH7qmOnwzonr00ZKffWLEPNzvmVNJP8ET/L8nqOYmG5j4G6nd/P8AiU8tFAZE8Dfy7v5O/cuk4XyjhjloeEcTZBmGuecrSHNJ5VFifNZ6FMD9DfV//kjJc5nNaIbauIAu/Umg/MnJKUWmVwbrsUo9pnsrHAgEEEG4IuCOYK6AQshLiFDawaNFPPc+qnbMLzs2onuaoua57JCFQ4ngurmfy/b7K6eA4b+RIQpLmnn3+hSr1Dg8odukVscMyT8Ma5wL2XB1pQ+uqjjcIse5zg94reljstZOEObXcEd+yEiRcsOI7k1x9AVpx1EpLMTDs0UINxmjy3Fc7YrYd8zqUAvXYadlqsA4bisAc4epFfRQ8OYc0xBFIq6lK8h069VsYLCRVoJAWTqWpXSa9z0Xp8XDS1p+355GhVAoVxHFR2Tl26d/ukqg62gIhcOUi5cFBjOKo3C8QMI/tOo+oQWVSZU08A1k10OKHAOGhSWWZOOaKA2CSt+IUfDNg5VclaMR0KtVT+7HHf5qxFYaX01QeKwWvYa2peqNjC5Cz/Ek1RgaDd2vbdJ9Eo9gMI+JtDUHQq2lHVHw891m4EWnb5dQriDiga0uOguQNyLAjuqDoeWccWPDWADUCp89FbzMhC9iCWMALQTUDcLz3FsaMV53qb0+DQtN/jnvhw2v/K0Cg5ganqp12OLbRC7TqxKMikmeEjEe7I5rWnQEH+6ITE/9mEZkLPDe2K4XMMAh3+WvvHot1IwAGjnqfsinRqXXWtfd5Zlv0fTLO1f7Z4dL+CIwm1HCo35ELiHHLRUK/wCM5donnFuji19ORNK/fzVDNQMr3N5OI9DRblc98VJeUeVur2TlXLw2hnYg5MZ9y4DQuHtop5ZWoR9jourdHSj/AMJ9ebfk5AMCOlx+E7uPkUBLoZgpor7hfB4kaM1zLNY5ri46VBrTvZUsFtdF6LwhOMbLw2aVrX+OpqD1XNrLpU15j54Ov0zSx1N+2fSWfuaf2Ttc1+QFh5lARnuD6i9PebS/cdVYw1xMsBodx8uS8622e3goxfQ0pPse2rSDX+/VPMPt8lQYnLGETGh//o0b/vA581JL4mHtBrXzSyW7F2g6OAQqbiOaySkQUNTRv8xoT6I9kYk2RTpcFtDeqtpudcs+Dl1WmjdBrp47MphEUNaAOS2smz8NpbuPjoVicWwl0s72jKmFXxjdlfzDm35LVcPzwdDI1/MPqqE+TrmvkTQp5lHd6H5hDvBNOQRk28OdT9I+Nz9UJVNkF0RFi5DVK5yZxSGROC5c5dFCzUXK0nkgAGZxVrXkE6fZJYqdmXPiOdzKSnsI7j6BVVi0OhDgrVDT8DMw8xorkcxy45mNcOV1huIMQDpowx+VoPqtlhMckOYdtOy894nlfYzvtCbPOU9OSjPonDsJajIkv4aIaGNEbMxKEBUI6AGDhTW+KlTt07I+C9OHWQ8RhBqCglkuIc8AOSq8Rx8GtTQDWmp6KoxPFS0U3TYLIggRYlzWrQdOhopLnvoUvl/t7fX7gR4UmJuI6I7LDzGwcTUDaoGlqLrHuAZlpdEa0RAbkMPiBoK+E9ardybSGg7m5RsGMa3XbHXWRxjGPYx7PSaZZfOffPn8HhBYQaGx67J8l+a13+0OSYJlr2CmdpL6aZgaZvP6LKhy26rFZBT9zyupqdFsq/YbKiYTPwj/ABfRQo2C38M/xfRW4OVy4IoTkfhmKmE6h90m45fuHVT8N8OumopFcrG0L3am+jQOZW/h8GSjW5fZVNPecSSfjT0XHqtRVFOufJp+naLUSkr6mo46b8/wQ4biZLR4geR5j6qzdOVsFlpyQMo7NDr7Kt2m+Q8wf0lWEGeLhUfBeflhPCfB7iGZLMlh+f4+haPiClFQzGEmC72jP+H+Zv6eZH7emys4JJKtGAUoo9ks7SulHggEfBFB6pMUJlXggfguP/Tcdj+07eiLgTwcLGqMg15D4tC0g3qNFUSMo6Dm9lcXygn3QduoRroyUB10B0sEcrmHvapOfeiNNCq6bdR3dMg2dZ1zVcwmOcbAlGMw91K0QkyLlgGoqPHpujco1dYK+mJd1wFUwcAfFiaE9dgpqHuR3GR/3cUl6M3ggkXcAeVElYQ3GvSSSSIAcxJ+LOyx+ayXE+GGM0197VblQxZRrtRVA08HnuHwz7MB2osjZuHmAcNgtjFw2G4UygdllcRkXwnU1GxVbWC6M8leJigQc5jLWA1IUsaFmrU6+qBmOHGxBzqQP9VAtyinwqJEnI5cGgQGG7nV8ZH5WjdbeEyoulKYcyFDDGCgA/1KhcS02QPPkuYEYAA+qjm8To07WuTsNyq1k3zVHiM8Y8YQm1DBQuI3oefcKSxnkhJNJuKy/BR4i6NNxXPYx5bo2gNABoK6f6qumJeLDPjD28swIr2Xr+DQGthiw6Cm2yJxHCIcWG5rmgtOoPzHIrRhr9uEo/L/ALMG30dTy3N735xxk8XhxTzPqUfAjH2Zudf+1cYnh3sIr4ZvldY8xq0+lEoZ/DPf6Lbi1JJo8lanFuL7XBsuCsRDYJOvjOfmAQKHt/VbNkSt14/geKGBFBuWOs8c28+41Xo8jNUFjVurex5dF5/W1OFrk+me19Juhbp1Bdx4f7lliEAObcV2I5hZySZ7CMYJNveYTuw/UG3otB/ic1vVAYvIe2AynK9l2O5HkeYOhXCzZjwsMKapGxFRyOKkkw4gyRG+80/BzTu081ZsjVQJoKmYLYjC1wDmuFCDoQdliXSzpGLQkuguNGOOrCdGPPyO/da8RVDHhNiBzHAOa4EEG4IKGNcFbAmA69aI+E5ZqPg0WXdWG4vhHRpu5nKh3HdGyU8dDZAi+ERFwMOERtTrehVZDdVaTD4NIYB119VZDsqs4QHJ4fkVg5ll3RMSrSgZkq07KZkMDQAdlxBKlSYCSSSSASSSSAEkkkgBKONAa8UcKhSJIAyeJ8PkOOS45FA/4N0IVcN1qYhq4lDzEoHtIO/w6pOBZGeOyhMdc5gpJrCYrNG5hzbf4aqJmERom2Ru7nfQakqvDLsr3KfiHHWQmhou91mtb7x+w6rnAJFwhl7wMzjUgbDYdVHh3DtZiJEiHMQcrK7NBV7Ffk0FlEmngt2xmgAg2pYqKPP1o1ptWrj0H9/BVbZoEW+Kq8fxJwaIbPefqdwzc+enqnlEcPx2VmJSbZiM+J7XLmNm0FQAKDe9gLppbAqkM9oDmPKlqXOqIg8KRHszAkJsJY+FMNhxi+9Qw1JBdSwNdjfzWuvUIKO2Ka44/Q8zL0S6Ut9jTy8yxnpvk2GH8MQWwwBXTagr1J3VQ/NLxjDJq0+4e+3Y/NWspPZRlIJobb2XWKwWx2gU2Nz8FkPL5fZ6aC2LalwQw4zijpVtNVlMJ4gpEMCLaI0kAn/5ANx1psr+HOVSGxcQYb7RntIdBFh1LSdHDdh6H5qmwnGREsfAR7zTq0/UdVoBNqjxrCmxGuLTleS3K9tiCXDflStUMaZZGLyui5e1ys3AMaES19HU0IBFR2+HkjIOJnNS/oU0RbbLeZbmtzU8vwiwjM57q8m0AHqLqGEDYlaOUd4VOMeMsqnNrhA0ng8OFpUnm6/oi4YuV0VyNVNFTeex27rk6LoDVMNExHFKFTgqI6J4T9vRAEqSSSQCSSSQAkkkkAJRTESjVKhZ5woK80ADNU+W4UbG7qaE06lSActuE0Rui7YE+6QGXxaSdCeXAVY69RsTqCqqLNhb1za2QkbCINa+yZX+EKDiWqfuZ7C8IdFIc5uRmubd38I+qrouFiDGeH3qSWudex0ueS3obQLgy7XNo5ocORAKNqF8R5MvLYvCa1rRmrobVqd9EZLYb7WMyK5mVjPE3NZznc6bN7q4lcOhsJLYbGmuoaK+qIOoQojdnsUmLYSRV8MV3c0ajq37KohT5rSlO/2Wzfog5rBIMU5nsBPMVBPemqHEI2Y4Z51xLhIivaYY/EqKEa12pTdW2H4JN6OZSgFSSL86dVtZPDocMeBjR1pf1N0RulsB2+xkhhMU1sBTbMFy/Ao7mnKA0g6kg1tenyV5KzFZqOw7NhkedfsrRuiNqB2MqoOGiFLgfmbcnUk1qbqxg0IBtdPEbUOCikHeAdLeinjgrAcZZ4mnmjMPfVgUGNDwt7rrCj4VLwIMKYpomhXWWoSAcpt07BZJxsgBsq4cKKCaxRjRrU8gqLEsUc+t8oUXNImoNmqa6oqksPC44ZCAYXNq22oSS3BsZuUkklIgJJJJACWc4yeQ2HQkeIaJJJPolHsPw8/hjsrFmiSSkJjtTN3TJJCHbqmipkkwE7RO3RMkgBQ/ql+bySSQAomi7akkgBM0S3SSQBRyv/uMX/ltV4xJJRRKQt/JDSGh/iKSSkRIca9wd02E+6kkn4ANUjdEkkmBGTZUGIRDXU+qSShPonDsDOixXG809sM0c4dnEJJKpFzPHosZxcSXE35lJJJdJyn/2Q=="/>
          <p:cNvSpPr>
            <a:spLocks noChangeAspect="1" noChangeArrowheads="1"/>
          </p:cNvSpPr>
          <p:nvPr/>
        </p:nvSpPr>
        <p:spPr bwMode="auto">
          <a:xfrm>
            <a:off x="63500" y="-893763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CH"/>
          </a:p>
        </p:txBody>
      </p:sp>
      <p:sp>
        <p:nvSpPr>
          <p:cNvPr id="24582" name="AutoShape 6" descr="data:image/jpeg;base64,/9j/4AAQSkZJRgABAQAAAQABAAD/2wCEAAkGBhQSEBMUEhQUFBUVFxUWFBQUFRUVFRQUFBUVFBQSFBUXGyYeFxkjGRQUHy8gIycpLCwsFR4xNTAqNSYrLCkBCQoKDgwOGg8PGiokHCQsLCwtLiwsKSwsLCosLyopLCkpLCksLCwsLCwsLCwpLCwsLiwpLCksLCwsKSwsLCksLP/AABEIAMIBAwMBIgACEQEDEQH/xAAcAAABBQEBAQAAAAAAAAAAAAAEAAEDBQYCBwj/xABCEAABAgQEBAMGBAQDBwUAAAABAAIDBBEhBRIxQQZRYXEigZETMqGxwdEjQlJicpLh8BSC8QcVM3OTwtIkNUNTg//EABsBAAIDAQEBAAAAAAAAAAAAAAABAgMFBAYH/8QALREAAgIBBAECBQMFAQAAAAAAAAECAxEEEiExQQVREyJhcbHB0eEjMpGh8YH/2gAMAwEAAhEDEQA/APbJhlq8lAx10U8WQbNQmgC2J3FIpomiQDpOakdE6AKafl71GxCMhnRKabUFRwX1AKkARCKmhmyhhOupGapMCRqdc7ropAJyRCdMCgBgk1OkQgB1X4/hYmZaLBd+dpA6HY+qsEwQB8zyso9k0IRHiz5CP3VovpCRgZIbGfpaB6BYvEODAcZgxwPA4F7v+Yyw9ag+S3gUYrBZOWcDOKdJJykVjNTpJmFADuSKat0nIAdcRTZdOUUzpTmgDmGyjAEQNFCDspkwEExanbokEgIg5JdOZdMmBKUG0XRiGb7xQgCNkyTUwN0gHanauQbrrdAEUdlQq2Vd7zeRVuVSzwMKMHfldbzUkAew3BU51QsM/wBEQw1CAOyF2uWFIGhoogIPTZ6Huk9u6cw6pgOXJ2uUQbTUrkgDceqMBknqmcFGL6OHqpBWiQDChvuE7XVUTa1UqAOlwHVPZcvirkPomB3EPxT1oFEDW6RNSgDtpXQN1G4p62QB3W6he+ruw+KUeOGMLjshZNxIqdXXQATAFyiSuWNouikA6YJ0kAclJOkgB1CR41Mo4guCgDp5Udbp4xsuOSYEu66Kai6SARQmJyueGRuLjuEWmCAKaSj1aBuEfDfRU8Vns4zhzuOxVlDfW6kAUX0PQriZmWtFSQKc1S41xKyC0ioqvPcW4wiRScpoOf2C7KdJKfL4Rl6r1Kun5Y8s9ExHjGHDGo8/ss6eM4kZ2WHnpuQMrQPmVgCS91SSTzN1qOH8OAaIniq4EUOlK6+dAu+OmrrXRiT1998sZwvoXUSZe7V7/wCZw+RQMSRd4ne2iAa3JIG6LDVKxtiFLOOiLjv7MxM4qG1yPc89WUH81cyOwnjN8OlXxGnkfHD+NXBdt4aaI/tLBgILWCuvMna+wU8fCYJc5xhgl2v3HIqbcJcNZKoRsre5PH+TQYdxs2JZwr1FK+i08rOsiCrDXpuO4XkE7gIrWE6hGxNx2OtOhTyfEMaWcBFqRsQb/wBVy2aKElmHB30eq2Vvbbyj2MsumexZ/AuLGR2ipFef3Wia6uiy7K5VvEj0NN0Lo7oM4LKBcMapiEiFAuIQmz3UrhQKrxGZDWmiYEeLfiFrRpUV7KyloNL+QWfwuYL4l9AtNDNkMDoJFM0p63UQHKSZxTEoAcJKMPokgCVM5Oo45oEAQOdVSU0UUMWTiImASTZIPquWCuq7ASAVEkkigCg4khkPhObqTlt1VVjWP+xb7Nl3nXorLi/G2wYdBd/5edTay8vxCbcXFtauP/EPL9g+q1NJp1Jb5GB6nr3D+lW+fL9gfE5p0R5q7MPgT9kMGKXRctuQNt+wufgtXo80m2SwWirWm2YjMeTSaf19F6EJGgA0Ggp0XmrotXV0v6L0SUjls5EhuJo+HDeypt4RlcB/ey57m/BoaSK5z9P1BpzFWQnFoZFeW+9kaaN3uT0ROCxzGhZ3Ny1Jy8i3a9b/AAVjMTEOEC55a2vOgLqDT9xogMLxmWPhhENqa5cpbc0vyXPubXCO3bGM8SkvsFulULMwaCpsOdaa2R8CdhvJDHNdl1ymtFmOMsSBLIbXVA8T6c/yg9rp17nLAtQ4QrcyYy7IbSQABqfuTuszNYsXBwLWlpO+oGxadtEZP4xnhBjQb+8foqdjb30Nj2/u67Un5MiU03wRy02+E7PDNDuNivTODeNWxQGONHbg/MLzN0Mgkb6LowzCIe12V4NQBt3VdtSsjhnRp9TKieYn0E11RUJ1kOBuKhMQ8rrPFnDrzHQrXLAsrdctrPY0XRugpxOYwsVTzULMb6K5cFUR/e7KCLhSUmGusrRmiFljaqnaCgCWGU5F6pgxdO0SASZqcLlh17oA6oknSQAlDHcKeamVLjkRzS3LuU0ASX3si4UOyDhG10dD2QB2kkU6QDKKZjhjS47KR8QAVJAHM2WV42xoMgAMNS+zSNya0oraq/iTUSjUXKmtzfgyOK4sYsSLFsWsOWHUA1fpXy+6zzo1NaV1rQXV7O4cWS0NoHu3d3I1+azUd916KCSXB4a1ylP5vudPmOjfREScFzw6jW7CtLcz8vih5STdEdQC3NX0SkJrIcP3nfXc+QTF10Z+PVji0tbUdP6qzPETi2Cco9pBs12xZs038vNGOwRjtQa8wTU9ULG4c/S7yI+qi0mTjOSXBbcWlz4cCLkq3LcGvhLqG9P7sqnC2Zy4NZU0FgXHfutJJcSNYxrJgZSBlzAZmOAFNBcdqK5w2NCiMLoOWlaHK3LcbEUC5/iOtYaO90QvluUv/PJiJaZfLPcCwtcWuaRUjUWOvNDNh1uIZPXxlWGN4PFhvzRHBxeSaiu2xr0Q0OYiNFA9wA0AcQB5VXTHDWUZc1KMtks4X2Bn0GrB6u+6iNP0D1d91af71eQQ7LEr+tocR2OqY+wEKmWIYlD47Bte3JP7ojheH/lf9K2O8AB2UFxFNTYttz1pRBOeK3b8T90YYdWO6EHyPhPxyoRzUxqXkKwnEzLxWxGN0NxU3G41XtuFTzY0Jr2moIBB6FeIymGviUyix32HmvReBZkwv/TucCQMwppQkgjyPzXBralKO5do2vStQ4WbH0/ybRzlS4lF8dlaTTqBUUxc1PNYyPVFjh7qtBRgiXQEhZoRWUk1CYEpimtFLRMyFTuu0gGoma2icp0gGSSokgB1S4y/8WGOqulRvGaZ8imgDYQvTmjgENLNv2RJQwE40WcxPiJ1xCsP1bntyRvEc5lh5Qbu17BYOexOirky2uOeWd4jNOefE5xPUkqPip2aal4P5YYZ62H0QsrNZ4rK/qBPYX+ibFY9Z57j+VxP8oqFo+mwy3IwvXbdqjX9v1/Y0hhg1roqKNhsOtcoVxCmWulnRK+ECpPmG/MrN4njzWijbladeeTC1G1pfVZOp2abCbYCuwCfApV0SYivNwwBo7mg+QPqssIzokVtTUucB6mi9C4Ol/wC/wD+yI5/lmoPknZPaiOnp3SWSwbh1tFDHkei0Ps7IKaC443Ns1rNNFRPOuI3Uihv6R8T/YRnCE97KKS40YaB3K+ajvIgKqxyaLpiKa/mIH+W30XchNEMf0y/J60Gt0cMwlJ12bo+D0Kew+DN+7Eq5lfdIIFeY302VXJcK52F7ydw1jaCpBLaknQVWZkcciQ4jXtIqNtiOR6LZ8LcQxJiK5sTLTKSABS4I+hXLONlUXtfBoVW0amxfEjiT4+j9mCngZwApEaTvUECvSiqsZwN8ClRmafzDSvIjZej5VxHlGvaWuFQdf6ciueGrmn83KO630uqUWocM8tlpEvqA03aewtUfJTwcBy3IzfJbKawL2dCwktGoOo69Vn8QgkscBrQgLuhcp/2mRZpHSvmXJWVLi6GXhjRcNafE7pbRc4BimWbhkWbUMp0db50QvDDQJxgiWs8Xt4g0ltfMBRzbPZx3hv5Xkt7B2ZvwopvnMfoURzBRs+v8nsM5MDKqeNEWZxjG/xXEGgsBfoLrmQxlzyBmqvNSeyTiz6BUviQU4+TewB4Ai2xxoqaUnzQVv2U0acDb12shSTBxaLR0zeicRuoWVmJ9zzrQcgoREPMqDmkSVZs2Gycm9FnJLHHMoHeJvxH3V/Kx2vGZpqCpJpkZRaJkkqpJkRnaKmw9tY7iequXaKpkh+MexTQFiw0r3Uc5PiGyup0A5ldEclSY/ENYdP3fRKXCJRWXgGmILohLnmpPp2CpsWwsFqumx60TiUzfdUHT0efykoWR2tcaa0JHQqWPKkRIhrmq1xqKG5oNitTPSgaaPFaXa7rp9Vk8WlDnz0tlePO1Ft+my/ptfU8n67DN0ZPrH4ycxcQLJR8LK4Z8oJLSNH5vss88iyMdFcG2LgRyJChiT0Q6vcRycc3zWljBhRe5LL6I8OP40M8nA+hr9Fv+GZvLAY3k1vxFfmVhsPnHe1aPDv+Rn6T0V7h2K0A93QbDl0UHHdlF/xfhNS+5vBPAhCxpu6z4xenJRRMYB5fH7qmOnwzonr00ZKffWLEPNzvmVNJP8ET/L8nqOYmG5j4G6nd/P8AiU8tFAZE8Dfy7v5O/cuk4XyjhjloeEcTZBmGuecrSHNJ5VFifNZ6FMD9DfV//kjJc5nNaIbauIAu/Umg/MnJKUWmVwbrsUo9pnsrHAgEEEG4IuCOYK6AQshLiFDawaNFPPc+qnbMLzs2onuaoua57JCFQ4ngurmfy/b7K6eA4b+RIQpLmnn3+hSr1Dg8odukVscMyT8Ma5wL2XB1pQ+uqjjcIse5zg94reljstZOEObXcEd+yEiRcsOI7k1x9AVpx1EpLMTDs0UINxmjy3Fc7YrYd8zqUAvXYadlqsA4bisAc4epFfRQ8OYc0xBFIq6lK8h069VsYLCRVoJAWTqWpXSa9z0Xp8XDS1p+355GhVAoVxHFR2Tl26d/ukqg62gIhcOUi5cFBjOKo3C8QMI/tOo+oQWVSZU08A1k10OKHAOGhSWWZOOaKA2CSt+IUfDNg5VclaMR0KtVT+7HHf5qxFYaX01QeKwWvYa2peqNjC5Cz/Ek1RgaDd2vbdJ9Eo9gMI+JtDUHQq2lHVHw891m4EWnb5dQriDiga0uOguQNyLAjuqDoeWccWPDWADUCp89FbzMhC9iCWMALQTUDcLz3FsaMV53qb0+DQtN/jnvhw2v/K0Cg5ganqp12OLbRC7TqxKMikmeEjEe7I5rWnQEH+6ITE/9mEZkLPDe2K4XMMAh3+WvvHot1IwAGjnqfsinRqXXWtfd5Zlv0fTLO1f7Z4dL+CIwm1HCo35ELiHHLRUK/wCM5donnFuji19ORNK/fzVDNQMr3N5OI9DRblc98VJeUeVur2TlXLw2hnYg5MZ9y4DQuHtop5ZWoR9jourdHSj/AMJ9ebfk5AMCOlx+E7uPkUBLoZgpor7hfB4kaM1zLNY5ri46VBrTvZUsFtdF6LwhOMbLw2aVrX+OpqD1XNrLpU15j54Ov0zSx1N+2fSWfuaf2Ttc1+QFh5lARnuD6i9PebS/cdVYw1xMsBodx8uS8622e3goxfQ0pPse2rSDX+/VPMPt8lQYnLGETGh//o0b/vA581JL4mHtBrXzSyW7F2g6OAQqbiOaySkQUNTRv8xoT6I9kYk2RTpcFtDeqtpudcs+Dl1WmjdBrp47MphEUNaAOS2smz8NpbuPjoVicWwl0s72jKmFXxjdlfzDm35LVcPzwdDI1/MPqqE+TrmvkTQp5lHd6H5hDvBNOQRk28OdT9I+Nz9UJVNkF0RFi5DVK5yZxSGROC5c5dFCzUXK0nkgAGZxVrXkE6fZJYqdmXPiOdzKSnsI7j6BVVi0OhDgrVDT8DMw8xorkcxy45mNcOV1huIMQDpowx+VoPqtlhMckOYdtOy894nlfYzvtCbPOU9OSjPonDsJajIkv4aIaGNEbMxKEBUI6AGDhTW+KlTt07I+C9OHWQ8RhBqCglkuIc8AOSq8Rx8GtTQDWmp6KoxPFS0U3TYLIggRYlzWrQdOhopLnvoUvl/t7fX7gR4UmJuI6I7LDzGwcTUDaoGlqLrHuAZlpdEa0RAbkMPiBoK+E9ardybSGg7m5RsGMa3XbHXWRxjGPYx7PSaZZfOffPn8HhBYQaGx67J8l+a13+0OSYJlr2CmdpL6aZgaZvP6LKhy26rFZBT9zyupqdFsq/YbKiYTPwj/ABfRQo2C38M/xfRW4OVy4IoTkfhmKmE6h90m45fuHVT8N8OumopFcrG0L3am+jQOZW/h8GSjW5fZVNPecSSfjT0XHqtRVFOufJp+naLUSkr6mo46b8/wQ4biZLR4geR5j6qzdOVsFlpyQMo7NDr7Kt2m+Q8wf0lWEGeLhUfBeflhPCfB7iGZLMlh+f4+haPiClFQzGEmC72jP+H+Zv6eZH7emys4JJKtGAUoo9ks7SulHggEfBFB6pMUJlXggfguP/Tcdj+07eiLgTwcLGqMg15D4tC0g3qNFUSMo6Dm9lcXygn3QduoRroyUB10B0sEcrmHvapOfeiNNCq6bdR3dMg2dZ1zVcwmOcbAlGMw91K0QkyLlgGoqPHpujco1dYK+mJd1wFUwcAfFiaE9dgpqHuR3GR/3cUl6M3ggkXcAeVElYQ3GvSSSSIAcxJ+LOyx+ayXE+GGM0197VblQxZRrtRVA08HnuHwz7MB2osjZuHmAcNgtjFw2G4UygdllcRkXwnU1GxVbWC6M8leJigQc5jLWA1IUsaFmrU6+qBmOHGxBzqQP9VAtyinwqJEnI5cGgQGG7nV8ZH5WjdbeEyoulKYcyFDDGCgA/1KhcS02QPPkuYEYAA+qjm8To07WuTsNyq1k3zVHiM8Y8YQm1DBQuI3oefcKSxnkhJNJuKy/BR4i6NNxXPYx5bo2gNABoK6f6qumJeLDPjD28swIr2Xr+DQGthiw6Cm2yJxHCIcWG5rmgtOoPzHIrRhr9uEo/L/ALMG30dTy3N735xxk8XhxTzPqUfAjH2Zudf+1cYnh3sIr4ZvldY8xq0+lEoZ/DPf6Lbi1JJo8lanFuL7XBsuCsRDYJOvjOfmAQKHt/VbNkSt14/geKGBFBuWOs8c28+41Xo8jNUFjVurex5dF5/W1OFrk+me19Juhbp1Bdx4f7lliEAObcV2I5hZySZ7CMYJNveYTuw/UG3otB/ic1vVAYvIe2AynK9l2O5HkeYOhXCzZjwsMKapGxFRyOKkkw4gyRG+80/BzTu081ZsjVQJoKmYLYjC1wDmuFCDoQdliXSzpGLQkuguNGOOrCdGPPyO/da8RVDHhNiBzHAOa4EEG4IKGNcFbAmA69aI+E5ZqPg0WXdWG4vhHRpu5nKh3HdGyU8dDZAi+ERFwMOERtTrehVZDdVaTD4NIYB119VZDsqs4QHJ4fkVg5ll3RMSrSgZkq07KZkMDQAdlxBKlSYCSSSSASSSSAEkkkgBKONAa8UcKhSJIAyeJ8PkOOS45FA/4N0IVcN1qYhq4lDzEoHtIO/w6pOBZGeOyhMdc5gpJrCYrNG5hzbf4aqJmERom2Ru7nfQakqvDLsr3KfiHHWQmhou91mtb7x+w6rnAJFwhl7wMzjUgbDYdVHh3DtZiJEiHMQcrK7NBV7Ffk0FlEmngt2xmgAg2pYqKPP1o1ptWrj0H9/BVbZoEW+Kq8fxJwaIbPefqdwzc+enqnlEcPx2VmJSbZiM+J7XLmNm0FQAKDe9gLppbAqkM9oDmPKlqXOqIg8KRHszAkJsJY+FMNhxi+9Qw1JBdSwNdjfzWuvUIKO2Ka44/Q8zL0S6Ut9jTy8yxnpvk2GH8MQWwwBXTagr1J3VQ/NLxjDJq0+4e+3Y/NWspPZRlIJobb2XWKwWx2gU2Nz8FkPL5fZ6aC2LalwQw4zijpVtNVlMJ4gpEMCLaI0kAn/5ANx1psr+HOVSGxcQYb7RntIdBFh1LSdHDdh6H5qmwnGREsfAR7zTq0/UdVoBNqjxrCmxGuLTleS3K9tiCXDflStUMaZZGLyui5e1ys3AMaES19HU0IBFR2+HkjIOJnNS/oU0RbbLeZbmtzU8vwiwjM57q8m0AHqLqGEDYlaOUd4VOMeMsqnNrhA0ng8OFpUnm6/oi4YuV0VyNVNFTeex27rk6LoDVMNExHFKFTgqI6J4T9vRAEqSSSQCSSSQAkkkkAJRTESjVKhZ5woK80ADNU+W4UbG7qaE06lSActuE0Rui7YE+6QGXxaSdCeXAVY69RsTqCqqLNhb1za2QkbCINa+yZX+EKDiWqfuZ7C8IdFIc5uRmubd38I+qrouFiDGeH3qSWudex0ueS3obQLgy7XNo5ocORAKNqF8R5MvLYvCa1rRmrobVqd9EZLYb7WMyK5mVjPE3NZznc6bN7q4lcOhsJLYbGmuoaK+qIOoQojdnsUmLYSRV8MV3c0ajq37KohT5rSlO/2Wzfog5rBIMU5nsBPMVBPemqHEI2Y4Z51xLhIivaYY/EqKEa12pTdW2H4JN6OZSgFSSL86dVtZPDocMeBjR1pf1N0RulsB2+xkhhMU1sBTbMFy/Ao7mnKA0g6kg1tenyV5KzFZqOw7NhkedfsrRuiNqB2MqoOGiFLgfmbcnUk1qbqxg0IBtdPEbUOCikHeAdLeinjgrAcZZ4mnmjMPfVgUGNDwt7rrCj4VLwIMKYpomhXWWoSAcpt07BZJxsgBsq4cKKCaxRjRrU8gqLEsUc+t8oUXNImoNmqa6oqksPC44ZCAYXNq22oSS3BsZuUkklIgJJJJACWc4yeQ2HQkeIaJJJPolHsPw8/hjsrFmiSSkJjtTN3TJJCHbqmipkkwE7RO3RMkgBQ/ql+bySSQAomi7akkgBM0S3SSQBRyv/uMX/ltV4xJJRRKQt/JDSGh/iKSSkRIca9wd02E+6kkn4ANUjdEkkmBGTZUGIRDXU+qSShPonDsDOixXG809sM0c4dnEJJKpFzPHosZxcSXE35lJJJdJyn/2Q=="/>
          <p:cNvSpPr>
            <a:spLocks noChangeAspect="1" noChangeArrowheads="1"/>
          </p:cNvSpPr>
          <p:nvPr/>
        </p:nvSpPr>
        <p:spPr bwMode="auto">
          <a:xfrm>
            <a:off x="63500" y="-893763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CH"/>
          </a:p>
        </p:txBody>
      </p:sp>
      <p:sp>
        <p:nvSpPr>
          <p:cNvPr id="24586" name="AutoShape 10" descr="data:image/jpeg;base64,/9j/4AAQSkZJRgABAQAAAQABAAD/2wCEAAkGBhQSEBUUEBQVFRIVFBQUFxYUFBQWGBcVFBQVFBUVFhQYHCYeFxkjGRUVHy8gJCcpLCwsFR4xNTAqNSYrLCkBCQoKDgwOGg8PGiwkHCQpLCwpKSwsLSwsKSwsKSwpLCwsKSwpLCksLCwsKSksLCwpLCksKSksLCwpLCwsLCksLP/AABEIAOEA4QMBIgACEQEDEQH/xAAcAAABBQEBAQAAAAAAAAAAAAAAAQQFBgcDAgj/xAA/EAACAQIDBQYDBgUDAwUAAAAAAQIDEQQFIQYSMUFRBxMiYXGRMoGhFlKxwdHwFBVCkuEjYnKC4vEkM1NUk//EABkBAQADAQEAAAAAAAAAAAAAAAACAwQBBf/EACkRAAICAgIBBAEDBQAAAAAAAAABAhEDIRIxURMiMkFhBELwFCNScbH/2gAMAwEAAhEDEQA/ANq3V0XsG6ui9hQOnBN1dF7BurovYUABN1dPoG6ui9hbAAJuroG6v2hQAE3UG6ugoACbq6DPMXaP+B6R2bPRfMryOoslHsqmcVbp8OfBcfUo2dVeJc81nx+fT8SjZzPjc83uRtj0VTEPxM5wkesRxOcGbl0UPse4Y17srqeGpF9E/Z2/MyHDGu9lUdKj/wBqXuyr96JP4M0DdXRFczTMd6Vo/DHh5vmyQz7MNyG6n4pfSPP34e5ValXoSz5P2ohjj9jqFW75HZ1LLgRcZ6/vmJVxD5cv/Jlsuo718VZX52s/NDOWITj+/kNq+JWtiHr4pxa3X+jINk0jvjIyg96m7Pp1XR9TjHMFPSfhl9P8CUs0UlaWjOGJoo4SG+aYIhVRlF3X7ROqdtG7oWGHi3+SJxlRxqyJ71ftATn8BHoA5A28AA9Y84AAAAAAAAAAAAAABGRuaS1XoSTIrNX4vkirL8ScOym53IoWd1nwLznU9X+/3zM/zalKc1CCcpye7GK1bb4JI8+G5Gz9pX609Sa2P2eWMruMpbtOEd+dmlJq6SUb+b48l8h3juzqtThGVSpCM5f0bsnZ9N5cfWw72cy6eBqxrOFapUUZJd1S34LeVuMZbzduqRqc41SeyhRZM5xsHSpw/wBK6duu8eNh9q5YSr3U6SnGTUHKN1Na6Oze6/p6jbOtuZX3KlJwnppJSg7NaXTWnueNkYOrVlVlwgrLT+qXDXyV/cpuUfcW6aoumYY91KkpPnwXSPJe34jJVFduTSSvd3svc4Zjie7V2/3+RG0Iymt6pwV92L5X/qfm/PgUN3skkTscxT+Hh1t9Vzsc6/iXht8v0I6hWSbOGMxfTR8vUWdo54+TiRGJracfUerOk9KvpvLl6jfG4O6vHg9VbmuqCVPZ0i3W114HWliJJ6PT3Q37p3sO8Nhy10cQ5ot817f5JLD0nLRaDahR/buXjY/ZzftUqrwLgvvP9CuMXN0hKSirZB/yN9X/AGgarurovYDV/S/kz+u/B6AANpnAAAAAAAAAAAAAAARkTmrtJvyJZkVm61+X6lOX4k4dlGzji7kRstXjTzKk5LSTlTTa4SmvC/dW/wComc1X7/f74FYxN41IyXGM4y+cZJr8Dz4upGyrRrOa5ZCtG0+WqfS5CzwXdJpO/T8izLX8SDzWas/35GjIl2UQb6M52myJVZOo21K+ul10/Imdn8t/h8LFN3lJubd+vD6JDbM6zTsuP66WJvEwulHgkl9NEjNydUX0iKVHvZXl8Cei6vr6I6Yl6DmU0tEMMZUIkkRNbEOMhtXxaYuNZD1qjXAsjGzjdHTESudsBipQ849H+XQYKuOadTyLGtURTJRQjUW8tHzPVOFnbixjhK73nb0LZsrs9LEVOHhWsnySKqd0iVpKyR2S2bdaW9O6pxer6+SNHp01FJRVklZJckjxhcLGnBQgrRX7u/M7HoYsSgvyY5z5MSwCgXFYBcAAAAAAAAAAAAAAAAARjDN4Xjcfs4YylvQZCauLJRdMz7M6fEr7wrnWhFL4qkF7ySLbmuH46HDZ3Ju8quqpLepSTUWm7tp2b8l+J5ii3KjbypFydSyZVM7xdrkrj8fWgneEZL/ZPX+2Vih55n0btSU4Ph4o2+q0ZbklekVwX2R+MxN6kf8Akr+l0XmvQvCUuejStxWqb/D3M7wr3ncv2W4q9NPjdWa81oyn8Fj8kRVkMsTMf4+FpNfNERXmRJIjcWtSLqwuyVryGypXLYujjGUMPccunurT4nw/UdUaHN8ETezuzNTFVb2slxb4RR223RzSOOyWy0600kvNt8EurZsGWZZChTUKa0XF82+rEyvKoYemoU16vm31Y8NmLFx2+zLOfLS6AAAvKgAQABQAAAAAAAAAAAAAAAAAEAU8zlZXZwEbmWUKd3Hj0IPLsdRw+/vzSnJpapq0Y352txb9iSzbaJ077lJyXW9vpb8yo4/byl8NfDmKbjyuPZpgpVsm8yzylJeCcZejTKLn2Yxd00mMs2xeBq605SpS+aKzVvGWk99cne5XxcnsstRLFgqKbuk16Mv2yWXd7TmvFvWupP4X5PTRme5NVbko21bS4pcfNm3bP4HusPCLVpNb0vV+a46WO48fKdM5klUSn5ll7i3Gcbfvkyu4zAtcPEvr7Gv4jCxmrTimvP8AJ8iFxWyUJfBK3k1f6olP9O18SMcy+zKKmFd+DPeHy5yfD9+ppD2Kb4zjb0f6D7A7I0oO87zfnovbmQWGbJPLFFPyPY6Vdpvw0lxlbi/LqzRMBl8KMFCmrRXu31b5scRjZWWiXJCmzHiUP9meeRyADji6yhTlJuyUW79LLifOGZ7ZYurN7+JqtXdrTcVbl4Y2RNyp0iKjZ9KgYl2W7WVf41QxGIm6coSSjUqNxc9N34ufE2xM7GVhqhQACREAAAAAAAAAAAAAAAAAAEEaFA4BhicFL+l/JlYzXLIO8atOPrb9OBdiNxzi03JJmbLjVWXQmzIs72Kpyu6bcXr5op2KyKpSlqvmjVM7xNODdtPbiRdFwq6Xtfqv2jLHLKOi9wUim5XvNpb0V/z0Xu9DatgaVaNB9613em5aan62a5FRzHs8kkpRSkpJNbt7668LCZDg8ThK0dxzim/FTknaS6W6+ZYp8Z8mjjVxpM1gDzTldJtWuk7dNOB6PQMYAAAAAAcBk3bfiqsXQjGc1TlCe9FNqLakuK5uzMicj6V26yiOIwNaMknKMJSg3ykl15HzXUVnqV9Nos+j1Tep9G9m8ZrLMP3m9vWk/Fe9nOVuPkYNsdhVVx2Hg+Dqxv6J3f4H07GNlZcFoF8g3o9AIBaVigAAAAAAAAAAAAAAAAAAgAcByxFTdi38vcrWb4/diSeb4zW3JfiUXaDMbJsxZ8m6RpxxK1n2Yb07dCV2Qwve16ceTlr6LV/RMqE6u9NvzNF7L8LvVpT+5B+8nb9SpQ2kWuVJs0tBYEKekYQAQU6AAAAA81Kiim5NJLVt6JL1PRH59gu9w1SC4yi7eq1/IjJ0tHV2UztB26pLDTpYaopVJqzceCXPXqYVWk2yx5inFyi+TZAVlqU425bZdONaR4wuIlTnGcW1KLTTWjTXNH0Fsx2o4TEQhGrVVOs0k1O6Tl1UuGp8+Evs3lLxGJpUo8ZzUfRX1ftcnLWyCV6Pp3v4/eXugI37M0ej92ILn4OVHySUMTF8GtTqVfEYeSkpR4p3RN4PMN5WlpL6MjDLbpnZQraHoCCl5WAAAAAAAAACAAcMbiNyDfPkLWxkIfFK3uVfP9oKcZeKa3eTTTXz6FOTIooshFtjfM8VozPtpsx4q5OZrnkGvDJP0ZQM4xe9IxQXKRpftQmGqamw9lNP/Rqy6yivZNmNYQ27svh/6NvrP8EaEv7iK5P2MuKFEFNZmEFAAAAAAAQUQ4DDO0bKO5xc7Lwy8a/6tSg4hamxdsVPxUpbujjJX80+BjWKerM8FTaL5O0mc0al2J5Pv4ipXktKUd2P/Of/AG39zKVI3nsSpNZfNtWUq0mn1tFL6MsfaIJ6NDAALCsje7GmYK0dDzmeaKktR5lDjVpqo9b3sZdSfFF/W2c9mpzdKW+38T3b9LL8yYPKQpohHiqKpO3YoABMiAAAAgAMszx6px46kZSSVs6lZwrzTk7le2gyylPSUE/keK+bpPiRmMzrzPOnNM1Ri0U3ONlUt6VKUodEnp7FQxGGqRl4tS9ZvnK1vw/wVutiFOV17FmKcvs7OKGuWUKk5WjCUn0S19jduzehKGD3ZxcZKeqkmnw6MxvD0E7Pn1XFfNGibD55iu9hSlUdSm2lap4ml5T4qy63JLIuabIuD4mlgAG0ygAAAAAAACAN8dRnKDVKahJ/1ONyL0dRmva1mam409LQvdvqzGMRPV2Ny2k7N61aMpd6py42d1f3MWzLL5UpyjNNNNprzRRjbt8uy6dUqGJtPYptJek8JNcHKcJervKL/EybI8nniq8KNNXnN2RruTdj1Si4zjityas/BFuz+hOTf12Qil9mogV3+Q4v/wC/L/8AGH6ijnL/AB/4c4ryNtpsFvwZ72KxngdOXLVfmSeNpbysV2nLuKt+GpmfsnyLl7o0XYUbYLGRqRvF+o4Nydq0Z2qFA8TqpcWl6tCRrxfCSfo0LQo9g2A3xklu66I43SCQ3zHNY04vXUpGa5rvttv6lkxuUxmtH/kq2b5BUjezZgzSk++jVjUUV7HY23NlfxubtPUfZpSnD4osq+OrfIYoJkpyo8Y7MXPmcaFaw2PcEbOKSozcm2T+BxxrnZphFKMqvRKK+fF+y+piGGnZm39lWKToyjzsn7O35lHFLImWuTcGXsUQU2GYAAAAAAAAAA4BDBu1TDRjXqtLjU/E3k+eO0vMVPFVkuVV/QpyfKJbDpidjjX82pX+5Vt67jPog+aOzLF93muGb4Oe5/fFx/M+lyxdsgwAAJESMrzKftLO/DqWDNMeoRbuUXH5vGc7X5nnZZXo140TuyWOnGtGLd1LRmgFH2Sy2UqkalrQjrd83bgi8Gj9PfEqzVZmfbHlcnCFaN7R8MrX4PgVLsrwNStjIvel3dPxPV28ka5trQU8FVUvuN+yuVDsXw6VGrLm529kGvdxOp+2zTCNx+Gk79PL8ySFL5R5IqToqOKwNSGtOTXpqvYisRnlSH/uQ3l1XH2L7VwkZcV81oyGzDZnf+CS9JL81+hlnhkviXRyJ9lHxOa4arpJ7suklYrWb7LQnd0mn6NFn2g2RqJPepu3VK690UDHZfUpv/TlJejZTFNPumWuq8oh8XlE6baaG3dNEp/OK3CfiX+5L8T1TxlOXxLd/A1qUktlHFPoj6LNK7M827uqk+D0fo9PzKdDL4S+Fok8npToVE46q+voU5Jp9dlkYn0EKR+RY3vcPCfO1n6x0JA2xdqzM1ToAADpwb4+tKNKcoK8lFtLq0tEZdsn2g4yvj1RqWlCTaa3Uty3O5qWLqKMJN8EmZTsTiaf81ryXN+HT39DNldS/nkugrRroCIU0FI3x2KVOlOcuEYuXsrnytm+NdSrObfxTk/dn0B2n5k6eBnCHxVNH/x5nzlU46ld3J/gn1E75di3SrU6i4wnGf8AbJP8j6vwOLVWlCpHWM4xkvSSufI6N/7Hc+73BKjN+Ok2kubg9V7cDrdMdo0AAAmQMiz2tUmmt6xUVgpKXxPjcsWc41K+vArMsz8R5sL+jc6Nv2OzSNWglGLi4pJlgKb2b1E8Pfm2W+crI2Yn7NmWa9xV+0bMlSwVXXjFr3Vim9ieaLdqU29d6/uhl2w55JtUl8L1fy5FR7Pc3lRxkFHhN2ZDtOf80T6qJ9MIUb4OtvRT8juaE7RS0KAgEjgEZmWzWHrp97Si2/6o+GXvHj8yTAi0n2dTa6M4zjscpyu8PVcf9tRXX90f0KZmnZpi6N26LnFf1UvGvWy1XzRvQEHjX0TU39nzK8rlF80+mqfsTOQSaqJVJS3eqtw+ZvGMyulWVq1OE/8AnFN+/EhpbAYO91TcfKM5W+tyqeKTVFkckUTuFjFQioJKNlZLo1dHW4JAaVooC4XAAcPM0mteBVcjwFBYys4Jb10+XQlNpM+hhqMpz5IxnI+0JUswqVZt93UaXpbRGbI7kqXRdDS39m/HPEN7kraOzt62OGW5hGtTU48Gk/c551jVSozk3bwu3rYuclxsrUXdGC5znNepOfeTlOza1b9rFMrcWSOc4ySqzUZc29PMinK5DFGkTySt0Fx3gswqU5KVOc4Nc4ya/AZCxZa1ZBM2r+f4n/5p+4GZfaSp5AYvSmaOcSRzrHu/HiQUa+p0xmO3uKGDqo0QhSKpStmp7B7Vqj4ZfCy94rbOl3bd7O3M+eMPjLPS/uTWJzes6Widrcb/AJFbhKOk9E1KL2xttlnf8TiG7+FaIicvxTp1YzXGLTG83qeUzQopRoqbt2fS2xm0ca9GLT1si1qdz5r2BzqVLEKLk1F8lwub9luPUoLUpjLg+LJyVrkiXuFxt/EoX+IRbyRXQ5Ab9+g/iEd5IUOAG/foXvhyQo73Euce/DvhyQo73A4d+g74ckKO5wxOKUI3k7IO+RUdu82UKEvR8GVzyUtEoxtlH7Udso1E6VN36+Rle8d8VUvJvjdvicqTe8rcbqxOEeKOSds3DYLaaqsJHvINWVk5aXSXGxG7abVSqRcd4omZ5riu7ip1ElbhGVvcglWm+Pi9bv8AMzRxOXb14LXNJ9bDGLxN3Gx7n6WPBsKGFwQgoOHsDwBw7Z2q1bs5NnHfE3jtA7qQ7pYu0bXI3fDfDQscyqnjvDjvBvChZJZbj+7qRl0ZsmQbSJ01ryMJ3x5QzepBWjJpFOXFy2uyyE60z6AW0S6/U9LaOPX6mBfaGt99h9oq332U+hPyT9SPg39bRx6/UPtJHqvcwFbRVvvsPtFW++zvoT8j1I+DfltLHr9RXtJHqvc+fpZ/Wf8AWw+0Fa3xsejPyPUj4PoKO0ifBo9faNdV7nz4toq332L9pK/32PRn5HqQ8H0H9o49V7iraKPU+e/tJX++xVtNX++x6OTyOcPB9CfaGPUoXaLn3+nZPVszn7T1/vsZ4zM51XecmzscErXJnHkjWjpKueVVaY132G+aqKCSxeJcrb0r6HGhiJR+CVhnvibwr6O2OZyvxZ5OG+Lvg4dgOG+G8AdwG+8AAIGAHQKAAAAgAAKAAAICAABRAAAAAAAEAAAYoAAAAAACgAAgAAAgoAAAMAAEAAAP/9k="/>
          <p:cNvSpPr>
            <a:spLocks noChangeAspect="1" noChangeArrowheads="1"/>
          </p:cNvSpPr>
          <p:nvPr/>
        </p:nvSpPr>
        <p:spPr bwMode="auto">
          <a:xfrm>
            <a:off x="63500" y="-1038225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CH"/>
          </a:p>
        </p:txBody>
      </p:sp>
      <p:pic>
        <p:nvPicPr>
          <p:cNvPr id="24590" name="Picture 14" descr="http://www.vincix.com/wp-content/uploads/2012/05/mission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78695" y="1043211"/>
            <a:ext cx="5040560" cy="4495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olo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ru-RU" sz="2400" dirty="0" smtClean="0">
                <a:solidFill>
                  <a:srgbClr val="E3221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 нас</a:t>
            </a:r>
            <a:endParaRPr lang="it-IT" sz="2400" dirty="0" smtClean="0">
              <a:solidFill>
                <a:srgbClr val="E3221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507" name="Segnaposto contenuto 2"/>
          <p:cNvSpPr>
            <a:spLocks noGrp="1"/>
          </p:cNvSpPr>
          <p:nvPr>
            <p:ph idx="1"/>
          </p:nvPr>
        </p:nvSpPr>
        <p:spPr bwMode="auto">
          <a:xfrm>
            <a:off x="466527" y="827187"/>
            <a:ext cx="7523163" cy="42481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buFontTx/>
              <a:buNone/>
            </a:pPr>
            <a:r>
              <a:rPr lang="it-IT" sz="2800" dirty="0" smtClean="0">
                <a:solidFill>
                  <a:srgbClr val="727A7F"/>
                </a:solidFill>
              </a:rPr>
              <a:t>  </a:t>
            </a:r>
          </a:p>
          <a:p>
            <a:pPr marL="361950" indent="-95250" algn="just">
              <a:buFontTx/>
              <a:buNone/>
            </a:pPr>
            <a:r>
              <a:rPr lang="it-IT" sz="16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600" dirty="0" err="1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Riri</a:t>
            </a:r>
            <a:r>
              <a:rPr lang="ru-RU" sz="16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является швейцарской группой. Лидер в бизнесе роскошных аксессуаров, по всему миру мы признаны за высокое качество и инновационные технологии</a:t>
            </a:r>
          </a:p>
          <a:p>
            <a:pPr marL="361950" indent="-95250" algn="just">
              <a:buFontTx/>
              <a:buNone/>
            </a:pPr>
            <a:r>
              <a:rPr lang="ru-RU" sz="16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       Мы поддерживаем наших клиентов, создавая аксессуары, которые придают их продуктам добавленную стоимость, что делает продукт уникальным</a:t>
            </a:r>
            <a:endParaRPr lang="it-IT" sz="16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1510" name="Picture 2" descr="http://t1.gstatic.com/images?q=tbn:ANd9GcRsjl4fODnNHKlyFUdCrJ7ZejhNDf-47q3aCXVxxTtLiXH_SO1_nQ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4519" y="1042988"/>
            <a:ext cx="467804" cy="36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t1.gstatic.com/images?q=tbn:ANd9GcRsjl4fODnNHKlyFUdCrJ7ZejhNDf-47q3aCXVxxTtLiXH_SO1_nQ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3994919" y="2627387"/>
            <a:ext cx="467804" cy="36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sellaDiTesto 9"/>
          <p:cNvSpPr txBox="1"/>
          <p:nvPr/>
        </p:nvSpPr>
        <p:spPr>
          <a:xfrm>
            <a:off x="5003031" y="3635499"/>
            <a:ext cx="2952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Эксклюзивность</a:t>
            </a:r>
            <a:r>
              <a:rPr lang="de-CH" sz="20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it-IT" sz="20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Страстность</a:t>
            </a:r>
            <a:endParaRPr lang="it-IT" sz="20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2000" dirty="0" err="1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Неформальность</a:t>
            </a:r>
            <a:endParaRPr lang="en-US" sz="2000" dirty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690663" y="3563491"/>
            <a:ext cx="29523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it-IT" sz="20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Уникальность</a:t>
            </a:r>
            <a:endParaRPr lang="it-IT" sz="20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it-IT" sz="2000" dirty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Динамичность</a:t>
            </a:r>
            <a:r>
              <a:rPr lang="it-IT" sz="20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it-IT" sz="2000" dirty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Гибкость</a:t>
            </a:r>
            <a:endParaRPr lang="it-IT" sz="20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it-IT" sz="20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Современность</a:t>
            </a:r>
            <a:endParaRPr lang="it-IT" sz="20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762125" y="6227787"/>
            <a:ext cx="57610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de-CH" sz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Group Presentation</a:t>
            </a:r>
            <a:endParaRPr lang="it-IT" sz="1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eaLnBrk="0" hangingPunct="0">
              <a:defRPr/>
            </a:pPr>
            <a:endParaRPr lang="it-IT" sz="1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olo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ru-RU" sz="2400" dirty="0" smtClean="0">
                <a:solidFill>
                  <a:srgbClr val="E3221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Как мы это делаем</a:t>
            </a:r>
            <a:endParaRPr lang="it-IT" sz="2400" dirty="0" smtClean="0">
              <a:solidFill>
                <a:srgbClr val="E3221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603" name="Segnaposto contenuto 2"/>
          <p:cNvSpPr>
            <a:spLocks noGrp="1"/>
          </p:cNvSpPr>
          <p:nvPr>
            <p:ph idx="1"/>
          </p:nvPr>
        </p:nvSpPr>
        <p:spPr bwMode="auto">
          <a:xfrm>
            <a:off x="1114599" y="6227787"/>
            <a:ext cx="8099425" cy="45132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buFontTx/>
              <a:buNone/>
            </a:pPr>
            <a:r>
              <a:rPr lang="it-IT" sz="2800" dirty="0" smtClean="0"/>
              <a:t>   </a:t>
            </a:r>
          </a:p>
        </p:txBody>
      </p:sp>
      <p:sp>
        <p:nvSpPr>
          <p:cNvPr id="7" name="Segnaposto contenuto 2"/>
          <p:cNvSpPr txBox="1">
            <a:spLocks/>
          </p:cNvSpPr>
          <p:nvPr/>
        </p:nvSpPr>
        <p:spPr bwMode="auto">
          <a:xfrm>
            <a:off x="610543" y="1331565"/>
            <a:ext cx="7523163" cy="42481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39725" marR="0" lvl="0" indent="-339725" algn="just" defTabSz="9048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727A7F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/>
              </a:rPr>
              <a:t>  </a:t>
            </a:r>
          </a:p>
          <a:p>
            <a:pPr marL="361950" lvl="0" indent="-95250" algn="just" defTabSz="904875" eaLnBrk="0" hangingPunct="0">
              <a:spcBef>
                <a:spcPct val="20000"/>
              </a:spcBef>
              <a:tabLst>
                <a:tab pos="361950" algn="l"/>
              </a:tabLst>
            </a:pPr>
            <a:r>
              <a:rPr lang="de-CH" sz="1600" noProof="0" dirty="0" smtClean="0">
                <a:solidFill>
                  <a:srgbClr val="727A7F"/>
                </a:solidFill>
                <a:latin typeface="+mn-lt"/>
              </a:rPr>
              <a:t> </a:t>
            </a:r>
            <a:r>
              <a:rPr lang="ru-RU" sz="16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RIRI, изобретение и усовершенствование являются </a:t>
            </a:r>
            <a:r>
              <a:rPr lang="ru-RU" sz="1600" dirty="0" err="1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убеждени</a:t>
            </a:r>
            <a:r>
              <a:rPr lang="ru-RU" sz="16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компании. Мы разработали большое количество патентованных продуктов, чтобы дать нашим клиентам возможность освободить свою фантазию.</a:t>
            </a:r>
            <a:endParaRPr kumimoji="0" lang="it-IT" sz="1600" b="0" i="0" u="none" strike="noStrike" kern="0" cap="none" spc="0" normalizeH="0" baseline="0" noProof="0" dirty="0" smtClean="0">
              <a:ln>
                <a:noFill/>
              </a:ln>
              <a:solidFill>
                <a:srgbClr val="727A7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Picture 2" descr="http://t1.gstatic.com/images?q=tbn:ANd9GcRsjl4fODnNHKlyFUdCrJ7ZejhNDf-47q3aCXVxxTtLiXH_SO1_nQ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6527" y="1547267"/>
            <a:ext cx="467804" cy="36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t1.gstatic.com/images?q=tbn:ANd9GcRsjl4fODnNHKlyFUdCrJ7ZejhNDf-47q3aCXVxxTtLiXH_SO1_nQ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2914799" y="2627387"/>
            <a:ext cx="467804" cy="36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sellaDiTesto 9"/>
          <p:cNvSpPr txBox="1"/>
          <p:nvPr/>
        </p:nvSpPr>
        <p:spPr>
          <a:xfrm>
            <a:off x="5112568" y="3563813"/>
            <a:ext cx="4498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Внимание и забота</a:t>
            </a:r>
            <a:endParaRPr lang="it-IT" sz="20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Надежность</a:t>
            </a:r>
            <a:r>
              <a:rPr lang="it-IT" sz="20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Технология</a:t>
            </a:r>
            <a:r>
              <a:rPr lang="it-IT" sz="20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fontAlgn="t">
              <a:buFont typeface="Wingdings" pitchFamily="2" charset="2"/>
              <a:buChar char="Ø"/>
            </a:pPr>
            <a:r>
              <a:rPr lang="it-IT" sz="20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r>
              <a:rPr lang="ru-RU" sz="20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Мастерство</a:t>
            </a:r>
            <a:endParaRPr lang="it-IT" sz="2000" dirty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10543" y="3563813"/>
            <a:ext cx="4392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Экспертиза</a:t>
            </a:r>
            <a:endParaRPr lang="it-IT" sz="20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Скорость</a:t>
            </a:r>
            <a:endParaRPr lang="it-IT" sz="20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Качество</a:t>
            </a:r>
            <a:endParaRPr lang="it-IT" sz="20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2000" dirty="0" err="1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Креатив</a:t>
            </a:r>
            <a:endParaRPr lang="it-IT" sz="20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762125" y="6227787"/>
            <a:ext cx="57610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de-CH" sz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Group Presentation</a:t>
            </a:r>
            <a:endParaRPr lang="it-IT" sz="1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eaLnBrk="0" hangingPunct="0">
              <a:defRPr/>
            </a:pPr>
            <a:endParaRPr lang="it-IT" sz="1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olo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ru-RU" sz="2400" dirty="0" smtClean="0">
                <a:solidFill>
                  <a:srgbClr val="E3221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Что мы делаем</a:t>
            </a:r>
            <a:endParaRPr lang="it-IT" sz="2400" dirty="0" smtClean="0">
              <a:solidFill>
                <a:srgbClr val="E3221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Segnaposto contenuto 2"/>
          <p:cNvSpPr txBox="1">
            <a:spLocks/>
          </p:cNvSpPr>
          <p:nvPr/>
        </p:nvSpPr>
        <p:spPr bwMode="auto">
          <a:xfrm>
            <a:off x="610543" y="1331565"/>
            <a:ext cx="7523163" cy="42481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39725" marR="0" lvl="0" indent="-339725" algn="just" defTabSz="9048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727A7F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/>
              </a:rPr>
              <a:t>  </a:t>
            </a:r>
          </a:p>
          <a:p>
            <a:pPr marL="361950" lvl="0" indent="-95250" algn="just" defTabSz="904875" eaLnBrk="0" hangingPunct="0">
              <a:spcBef>
                <a:spcPct val="20000"/>
              </a:spcBef>
              <a:tabLst>
                <a:tab pos="361950" algn="l"/>
              </a:tabLst>
            </a:pPr>
            <a:r>
              <a:rPr lang="ru-RU" sz="1600" dirty="0" err="1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Riri</a:t>
            </a:r>
            <a:r>
              <a:rPr lang="ru-RU" sz="16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предлагает наибольшее количество индивидуальных роскошных аксессуаров для всей модной и спортивной индустрии</a:t>
            </a:r>
            <a:endParaRPr kumimoji="0" lang="it-IT" sz="1600" b="0" i="0" u="none" strike="noStrike" kern="0" cap="none" spc="0" normalizeH="0" baseline="0" noProof="0" dirty="0" smtClean="0">
              <a:ln>
                <a:noFill/>
              </a:ln>
              <a:solidFill>
                <a:srgbClr val="727A7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2" descr="http://t1.gstatic.com/images?q=tbn:ANd9GcRsjl4fODnNHKlyFUdCrJ7ZejhNDf-47q3aCXVxxTtLiXH_SO1_nQ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6527" y="1547366"/>
            <a:ext cx="467804" cy="36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://t1.gstatic.com/images?q=tbn:ANd9GcRsjl4fODnNHKlyFUdCrJ7ZejhNDf-47q3aCXVxxTtLiXH_SO1_nQ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2266727" y="2411363"/>
            <a:ext cx="467804" cy="36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sellaDiTesto 11"/>
          <p:cNvSpPr txBox="1"/>
          <p:nvPr/>
        </p:nvSpPr>
        <p:spPr>
          <a:xfrm>
            <a:off x="5112568" y="3563813"/>
            <a:ext cx="44989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Мы создаем добавочную стоимость</a:t>
            </a:r>
            <a:endParaRPr lang="it-IT" sz="20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Мы отслеживаем тренды</a:t>
            </a:r>
            <a:endParaRPr lang="it-IT" sz="20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10543" y="3563813"/>
            <a:ext cx="4392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Индивидуальные аксессуары</a:t>
            </a:r>
            <a:endParaRPr lang="it-IT" sz="20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Превосходное качество</a:t>
            </a:r>
            <a:endParaRPr lang="it-IT" sz="20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Инновационная продукция</a:t>
            </a:r>
            <a:endParaRPr lang="it-IT" sz="20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762125" y="6227787"/>
            <a:ext cx="57610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de-CH" sz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Group Presentation</a:t>
            </a:r>
            <a:endParaRPr lang="it-IT" sz="1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eaLnBrk="0" hangingPunct="0">
              <a:defRPr/>
            </a:pPr>
            <a:endParaRPr lang="it-IT" sz="1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762125" y="6227763"/>
            <a:ext cx="57610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it-IT" sz="1200">
              <a:solidFill>
                <a:schemeClr val="bg1"/>
              </a:solidFill>
              <a:latin typeface="+mj-lt"/>
              <a:ea typeface="ＭＳ Ｐゴシック"/>
              <a:cs typeface="ＭＳ Ｐゴシック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762125" y="6227787"/>
            <a:ext cx="57610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de-CH" sz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Group Presentation</a:t>
            </a:r>
            <a:endParaRPr lang="it-IT" sz="120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eaLnBrk="0" hangingPunct="0">
              <a:defRPr/>
            </a:pPr>
            <a:endParaRPr lang="it-IT" sz="120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 bwMode="auto">
          <a:xfrm>
            <a:off x="449263" y="274638"/>
            <a:ext cx="8099425" cy="1139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8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kern="0" noProof="0" dirty="0" smtClean="0">
                <a:solidFill>
                  <a:srgbClr val="E3221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Продукция</a:t>
            </a:r>
            <a:endParaRPr kumimoji="0" lang="it-IT" sz="2400" b="0" i="0" u="none" strike="noStrike" kern="0" cap="none" spc="0" normalizeH="0" baseline="0" noProof="0" dirty="0" smtClean="0">
              <a:ln>
                <a:noFill/>
              </a:ln>
              <a:solidFill>
                <a:srgbClr val="E32219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458" name="AutoShape 2" descr="data:image/jpeg;base64,/9j/4AAQSkZJRgABAQAAAQABAAD/2wCEAAkGBhAPDxAQDxANDwwOEA8PDQ8OEA8ODQ0MFRAVFBUQEhQXGyYeFxkjGRQUHy8gIycpLCwsFR4xNTAqNSYrLCkBCQoKDgwOGg8PGjEcHCUpLCwsLDUpKSkpKSwpKiwpLCwsLCkqKSwsLCwpLSwsLCksKSwsLCwpKSwpKSwsKSwsLP/AABEIAMIBAwMBIgACEQEDEQH/xAAbAAABBQEBAAAAAAAAAAAAAAAAAQMEBQYHAv/EAE0QAAEDAgMCBw0EBwYFBQAAAAEAAgMEEQUSIQYxBxNBYXFysRQiIyQyUXOBkaGys8E0QlPRFRYlQ1KCkjNioqPC4WODk9LTFzVEZHT/xAAbAQEAAgMBAQAAAAAAAAAAAAAAAwQBAgUGB//EADERAAIBAgQEAwcEAwAAAAAAAAABAgMRBAUSMRMhQYEyUaEiM0JhcZGxFCTB4SM0Uv/aAAwDAQACEQMRAD8A7ehIhAKhIhAKhIhAKhIhAKhIhAKkQhAKkQhACEJEAqRCEAJEqRACEiVACEIQAhCEAIQlAQCBq9ISoAQlQgCyEJUB4QkQgFQkQgFui6RCAVCRCAVF0iEBkcR2ymimkjEcREb3NBOe5APLqo369z/hw/4/zVRj32qf0r+1QLrxVbMMTGpJKb3Z6ylgsO4Rbj0RoKrhAqGMLhHASLb89t/SoH/qjU/g03+Z/wBypcRPgnertCozIpaOOxEo85Mjq4ShF8onSdndv56qqigfFA1shcC5ufMLMLtLnmW5XGthJL4lTdMnynrsi9DgKk6lNubu7nExtOMJpQVuQqEiLq+UhUiLoQCJUiUIAQhCAEISoACVCEAqEIQCoQhAKhIhAeEJEXQAhCEB4lnay2ZzW33XNrpr9IxfiM9qg7QHSPpd2BUmZTwpqSuU6uIlCWlI078VgaC50rA0C5JNgB5yU1Fj9M8ZmTMe3WzmXe0kaHUBY7H32pKnmgl+Eqs2BmzUEZ/4kw/zCs8JXsafqZab2OinG4P4z/RJ+Sbn2ipoxmfJlbyktcGjpJGiz+ZZ/b4Xw6Yc8XzGrLpJIxHEzbsJi1UyWolkjcHRve5zHDUOaeUKJdZfCdqKWGnije94fGwNcBG8gEc4CnR7X0btBKb88cg+i+f18HXdWTUHu+nzPfUcVRVOKc1suvyLDFXWhf6viCzLpSdwJ6ASp2K7Q08sUkUUgdPYEMyvB0cL6kW3LabDuP6Pp83lZX3/AOq9dPLcunUTU7x7HMzLMYUbOFpdzL7FVfFV9PJIHiNhfmOU6XjcOXnK64Nqqf8A4gHV3+9VOZeXu0PQexemw+CjRjpvc8ziMwnVlqtYuxtLT+d/9CX9ZIPO/wDo/wB1zrOfOfaU3M7vXHzNcfcp+HEj48zpQ2ip/wCJw6WOR+sdN+J7jdcsw2XNGDzlSljhxM8eZ0cbTUv4o9iX9ZaX8Znv/Jcqo5rvlH8Lre8qXdOHEzx5nSf1oo/x2ex35IO1NJ+O3+l/5LldNNeWUcjSFLuscNDjyOuQyh7WuabtcA5p11aRcFe1Ewj7PB6GL4ApagZcXNCoQhDIqEIQAlukRdAKhIhANoXvIlyIBtF05kRlQFJtEe9j6zuwKizK/wBpmnJHYE98dwv91Zwk86t0n7JzMQv8jIe0DvFKn0E3wFU3Bw/9nM9LP8wq1xx3itR6Cb5ZVHwcv/Z7dR/bT/GtviI14H9TXZ1SbaG9DN0x/MarTOqja516Kb+T5jVl7GsPEjj9VFqmIG2cFPqmqJHYuAFib7hqVWOimOYf9rf1D2NXadj/ALDB0P8AmOXGMPjIq3mxtlIvY2vZvKuy7JHxKHof8xykpblfEbIu7ocdD0HsXgOQ86HoPYpymZi6aqXd4/qO+Er1dNVR7x/Uf8JUbJ0RsEd4EdJ+inXVdgp8COk/RTS5YRs9yBhrvCz9c/EVY5lVYc7wk+o8s/EVZNaXeSHO6oJ7FhGWuZConeHn6Qp5cmaDBaozTEU9TZ5BaeKks4cxsraPZisdup5f5sre0pdGXFvodLwlvi8HoYvgCl2TGHRFkMTXCzmxxtcN9nBoBCkKszoLYTKiyVCwZEsjKlQgEsjKlQgEyoSoQAhCEAIWZ2txyamdG2ItAe1xN2hxuCNyzcm1dYf3xHVawfRcvEZpRoTcJJ3R0aGXVa0FNNWZ0Gsro4QHSEgE2FgXEm19wVPU7aU7P3dXJ1IHHtssTV4tPIPCTSvAu4Au0vbmWddtPLyadLiVpTzelPaL9DNXK60fiXqb+t4TadoObD8ScyxzE00eXLyk3duWcq+G6jbcMw2RzRuzmGPToAdZZuo2jnc1zSWZXAtcMu9pFisZiUQDyALCw09Sv0MXCs9MU0Ua2GqUVeVn9DoFVw3NP9nhlKPSSOPYwKrxLhYmlAiOHYb4S2juMe12ulxcW1Cwbmp148PB0j4lcKlkaSTa+s/d0OEx9SkpXH/HdeTtzjDR4N0cJ5DDTUURHQ5jAQtzs/TRmlhzRxuOU3JY0k98eWynnC6c74IT/I1ScO5A69nscoqNt8Yk719ZWk8rQ5+X3GynYdwi4jBG2Pi45Q2/fzRzOkdck984P13rabTYVTx0k8jIYmyMaC1zW6g5wPqoeymzdLU0UUs0ZfK/jMzuMkbe0jmjQEDcAig07IOrGUbtFIOFqsG+kpnee3Hs7SU6OGKXc6jh9U0je1hWndwf0B3RytP92aRMu4NaHVwFQDY68bc9i2tPzNNVLyMRLwjSnyYIAf70j3fko0u3dW4EWp2ggg2bfQ9LlqmbLUo+449Z7ivcmCUzWOIhjuGuIJFzex860tLzJNUPIy1DtrVRtDWsoyASbvjc4nps+3uVoOE2siDfE8Lkv/8AUkJHT36s8KgZxYOSO9zrlbfsU69t2nRomn5mdaT2I1Pwu1rP/hYTcaaRSsPuKto+GysNrUVHuF7Tyi55u909659WDw0vpH/EU7AFrpJNTOpUPC3Uyb6Gn032qn/+NWkXCafvUturPm7WBc1ws2zer6qeXaHoK2UERurK53GmmzsY+1s7WutvtcA296cLrb1ncfmdHhTnMc5j2wQ2c0lrhqwaELlrsQld5Usrus9zu1cjF439PLTpv3OzhcJx46r2O391x3tnjv5szV7ErTuLT6wuGiqd5/cEslfI1ujrHTkCoLN5X8Hr/RdeVx/79P7O53SrgRxSb8WUdDy3sXXNgpHOw6Auc5zjxty4lxPhXcpV/C43jy06bdyliMJwY6r37GhQhC6BSBCEIAQhCAxXCD5cHVk7WrJXWu4Qt9P0S9rFj7rxWZr91Lt+D1uXP9vHv+RXnQ9B7FkCVrXHQ9B7FkHFaYTqb4noeHFU+JDvz0DsVs4qBUUUkr7RxyyGw0jje/X+UFd/Lve9jh4/3fcp3hOOHh4OkfEryn2CxOXyKCrsdxfHxQ9r7K7n4IcUbJG8x04ZF3xJqIxmsb2bfl6bLu3OLZmhwB3i0XVPxFWrXKuwyldFEyN4AewEOAc14vmP3mkg+oqc1WVsc+W5X7WHxGo6g+Nqa2Bd+zoOmX5z172q+w1HUHxtTOwR/Z8PTN856x8Rn4O5pgUOOh6D2JsFK46HoK3IjMlyYqXd4/qO+Er2Smak94/qu+EqIsIj4WfBDpKfc5RcNPgh0lPOcsGz3MvUjwsnXf8AEU7CFtouCOrmaJo56QtmAkDXGVrmhwzWNmnXVI7gmxFu4Uz+rMR8TQo7on0socPO/wBSnX0PQexXFFwc4gCQ6KNo074zRlvuN/crmn4MJz/aTQMv/CHyH6LbUiPRJ9DR7VaYRJ6GD4o1yYFdb22jyYXM3flZC2+69pGBchBXl8151V9P5Z6nLeVN/X+B4FeZz3vsSArzOe99YXJS5nTb5DF12fYD/wBtpuiT5r1xa67VsEP2bS9R3zHLs5b7x/Q5OYe7X1NAhCF3jjAhCEAIQhAZjbPBpqniTC0PyZ83fNaRfLbf0LJybNVjd9PJ/Lld2FdTQuXiMspV5ubbTZ0KGYVKMFBJNHIKigmjF3xSsG67mOaL9NlkGYdM7yYpT/Ibe9dx2x+zD0jOwrEkrOHyaEbvU/sR4nOZ3tpRgp8JqGi5hlsNTYA6epesO26xOnh4mizinDnOuyJj3Z3am7sp5ltKnyH9V3wlZjg+felk5p3fLYujSwVOjK8bnOqY6pVjzSKas2pxiW+eqrgDyCTi2+xtlUVZrZLB888jQb2ke9waTvIBJXVS2+8A9OqrNooWikncGtDgy4cGgOBzDcVa0FZVmzH4dtJW00bYw6ndGy9uMifmsSTq4O51Nj4R6gGzoqN5/uySNPvJVnsxglNPRxSSwxySOz5nuBLjaRw39AVhJsZRO/c26r3j6rKUujMOUL80ZfFeEUzQy05pbOkbbMyXM0ag8rQDu86d2Z29ipaaOCWCpzMLyXR8W5pzPLtBmB5VPxjYSjjhkkYJQ5jbgF92k3A1051iZaBgOg95WrckzeKhJWR0SLhNoD5XdLOtCT8JKls4QcNcD4yG6Hy45m/6Vy5kdjokoWA1bgQCMrtCLjc1Z1sxwYGum2ypBukc/qMdb2myg1O2sZBDI3G4Iu5zWgXFtwukgwdkhsIozbU3a0KUzZePlij9V1Vq4ulSdpySZapYSdRXhFtFXBtJKGhrRCOeznHtSuraiX9+5nUDW/RXsOBsbuiZ7LqU2ky8jWj1BVlmeGfLV6MsPLsQuah6ozEODykktnmB3kiQ7+eytmfpHT9pVoygNb4eXvWgWAFin4ohGXXew5jfS5I3p6N4Oo3K1SxFGq7QdyrVo1qSvNWR7w/HMSBI/SVachsbvzg/1XV9T7Z4gwfanv0++yE/6Vl6E9/L1/qVOvorKSKzm77nasSwxtZSmGRzmtlbGXOZbNcEO0uLbwsq/goi+7UzDrMY7sstxT+Qzqt7AnFQq4enVd5q506depTVouxzuTgpd92qaetCfo5RpOCuoOnH09r6nLJe3R/uumoUDy+h5epP+trefoYCj4JIhbjqmV/nEbWxj2nMtpheHMpoWQx5uLjGVuY5nWuTqfWpaFYp0KdLwKxBUrTqeJ3BCEKYiBCEIAQhCAEIQgKPbH7L/wAxn1WFuug7R0L56csjAL8zSASG6A66lY2XZ6qbvgeerlf2FWKbVilXi3K6RWTeS7qu7FleDs+LTf8A6D8ti2FRRStDs0crdDvY8cnQsnsFSyRwS52SMzTZmZ2OZmbkaMzbjUXG9bvdEKXss0yrdpPsdR6M9oViq/aL7HUejPaFl7Gsd0R9ij4hD/zfmuV8CqDYo+Iw9MvzXK9BSOwn4mQ8fPis3U/1Bc1mbquk48fFZup9QucSrSe5NS2IpbqvGHDxx3Vd2NTh3hJho8cd1XdjVGT9DW4QNXdA7VaXVZhm93QO1WF15HNV+5l2/B6nK/8AXXf8nu6gYme+b0fVTbqvxI983o+qoUl7RfqP2SISpVL5PrKhlOwV8LSGPlYx19c2azQeU2BXeyz33Y4WZ86Pc90HlS9f6lTlZYNguHvcS7F6QB9nFoa5jmu5WgvIvv329S22F7JYVoRMypPPUMLf6WEL0OpI4HDbZsofJb1R2L2kaPNu5OhKoC4CEIQAhCEAIQhACEIQAhJdIXoD0hNmZeDUICPjeJGmhdKGh5BaACco1Nt6wmJbZ4k6/EGji812Pc72uJHuWp2snvSPH96P4wsHdTU4prmVK1SUZWRR4piePSEnup9t/gpGxj2NssZLXYjUPfKJKmd9wJJG5nHMBoC7osunErK7AO8HU+nHwLZxVzRVHZtmY/TOJxffnb1i4+4oqtra57HRvcDG9uV+aNhcRzEAWXUTrv16dVV49Sx9zTuyR52xuLXBrQ4Hzg2RxfmFUTexi8G24lpYmw8Sx8bC4guLmu1cXHUacvmVvBwnxnR8Dh1JAe0JzZnZ+lqKVkksQfK50gLyXX0eQOW25TZthKR24SN6CCPeEWqwk6d+aIVfwgUs0MsQbO172WaS1hYTobZg5ZCbEyfJjJ5y4dgutTiewkMUUkoe4iNubKQATzXUHCtj3VEQlY6JrHFwAN3P702PNyLD1M2i4JXRl5qmV3IW9UEH2pIq17H5wbP3Zibkj13W3bsTI3+J3Q4W9gTT9lS12Yx99yuykrXSzfiRI2yWKSTPkDzcNY0g5QNc3MFprrNiMQklrg1x0OTeRz2TrMVk5HE2/iDVxMbltStUc4tHZweY06NNQkmX91AxE983o+q8U2JOcLkNPqsvcvfkE6WFtFShleIjLZfcuSzTDuO7+xDJTDsBZM7jHG17DTfpopWH98X3scrrDmGqnhdjB4KVGWqTORjMbGrHTFFXh2GRAvGUHI6wv61axxtFgABqNwUOgOsvXPaVNYdR0jtXTRzG+Z36PcOgL0oLalONqFXLxKQmRMvYkQHtCQFKgBCEIAQhCAjuemnSL0SmnFANvmTD6hOvao0sKArNoJ707xzs+ILI3WrxWkLo3NuNbc+433LGVczojZ0NSQPvMizt9xupqcklzKlaEm7pEi6yuwXk1Xpm/CrkY5Bezn8WfNKx8XxAKj2FeLVWo1laRzix3KS6uiFRai7msuoOPHxSo9E/sUwlQsbPis/on/CtnsaLchbEHxKPrzfMKv7rPbEnxJnpJvmFX11iOxmfiZC2hPilR6J3aFD2Gd4jH15vmFSdoT4pUeid9FC2GPiLPSTfMKx8Rn4O5o7oedD0HsXjMkedD0HsW5GYGSFJxVmu6ruxS3MXmRneO6ruxQlq55wweDHSe1T2KHho8GOk9qmBZRqyLhn7zr/mp91W4fUMGe7m3znS9zy8g1VnTwySeTG+38TxkHv19yxdIzpbfIh0G+TrntKn08TnOaGtc43GjQSd/MnqPZdwJzTGziXEMaGnour7DMJZDqwOzcpLnEn3rXWSqk+puo5lJZKs5T1ThylT4qsqIsF22VONlVXHUp9k6AsWyJwSKA2VOtlQEwPXoOUQSJwSIB+6VMZ0qAjkptz08WJpzEMDD5FHkcVKdGmnRLIIEsd1EkplbOgTZgQFFNh4O8AjnF1XVGzUD/KhjP8AKAfaFqnU6bdTcyAxT9j4h/ZvqYvRzSW9hJCiVey07mOYKuQse0tIkjjecpFt4AK3rqVNmiWbs1cU+hz7DsAqqSIRRiGZoLnAuc6J93G55CE46pqG+XRz9MTo5R2grdGhXg0CyptGjpRfQ5xjOKsdTzMLZ2PdG4NbJDI27vNexHvTexkzW0jWOc1r88pyuIa6xebaHVdHdht+RRKjZqGTy4o3dZoKzxHe5rwVayKUH2JHHQ9B7FMdsDT72NkiPnhkkj9wK8fqRIPIrKkDzPEcw/xC634qI3h30Zisq8P75rgzv3ZSAG6623LXt4O2/fkfL19G+waKbDsmGCzQ0DmAC0cyVUvMw1BQVGUDi2s36vdf3BWtLgp3ve53MAGt/Na1mAkcifZgx8y01MkUIoz1NhjG+TGxp84aAVPjplcswrmT7MN5lg3KmOmUqOBWTKDmTzaPmQECOFSGMUttInW0yAjsan2J0QJxsKA8NKdaUohTgiQA0pxpQ2NONYgEuhe8iEA6Y14MSfQgIphXkwqXZGVAQjAvBp1PyJOLQFeadeTTKy4pJxSAre5l5NKrPiUcUgKvuRHcis+KScUgK7uQI7kHmVjxSXikBWdyI7jVnxKXiUBV9xcyUUStOKS8WgK0UQ8y9ikHmVhkCXKgIAox5kvcY8ynWRZAQu4wl7jU2ySyAh9yo7mU2yEBDFOlEClosgIwhXoRJ9CAaEa9Bi9oQHnIhekIAQhCAEIQgBCEIAQhCAEIQgBCEIAQhCAEIQgBCEIAQhCAEIQgBCEIAQhCAEIQgBCEIAQhCAEIQgP/2Q=="/>
          <p:cNvSpPr>
            <a:spLocks noChangeAspect="1" noChangeArrowheads="1"/>
          </p:cNvSpPr>
          <p:nvPr/>
        </p:nvSpPr>
        <p:spPr bwMode="auto">
          <a:xfrm>
            <a:off x="63500" y="-893763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CH"/>
          </a:p>
        </p:txBody>
      </p:sp>
      <p:sp>
        <p:nvSpPr>
          <p:cNvPr id="19460" name="AutoShape 4" descr="data:image/jpeg;base64,/9j/4AAQSkZJRgABAQAAAQABAAD/2wCEAAkGBhAPDxAQDxANDwwOEA8PDQ8OEA8ODQ0MFRAVFBUQEhQXGyYeFxkjGRQUHy8gIycpLCwsFR4xNTAqNSYrLCkBCQoKDgwOGg8PGjEcHCUpLCwsLDUpKSkpKSwpKiwpLCwsLCkqKSwsLCwpLSwsLCksKSwsLCwpKSwpKSwsKSwsLP/AABEIAMIBAwMBIgACEQEDEQH/xAAbAAABBQEBAAAAAAAAAAAAAAAAAQMEBQYHAv/EAE0QAAEDAgMCBw0EBwYFBQAAAAEAAgMEEQUSIQYxBxNBYXFysRQiIyQyUXOBkaGys8E0QlPRFRYlQ1KCkjNioqPC4WODk9LTFzVEZHT/xAAbAQEAAgMBAQAAAAAAAAAAAAAAAwQBAgUGB//EADERAAIBAgQEAwcEAwAAAAAAAAABAgMRBAUSMRMhQYEyUaEiM0JhcZGxFCTB4SM0Uv/aAAwDAQACEQMRAD8A7ehIhAKhIhAKhIhAKhIhAKhIhAKkQhAKkQhACEJEAqRCEAJEqRACEiVACEIQAhCEAIQlAQCBq9ISoAQlQgCyEJUB4QkQgFQkQgFui6RCAVCRCAVF0iEBkcR2ymimkjEcREb3NBOe5APLqo369z/hw/4/zVRj32qf0r+1QLrxVbMMTGpJKb3Z6ylgsO4Rbj0RoKrhAqGMLhHASLb89t/SoH/qjU/g03+Z/wBypcRPgnertCozIpaOOxEo85Mjq4ShF8onSdndv56qqigfFA1shcC5ufMLMLtLnmW5XGthJL4lTdMnynrsi9DgKk6lNubu7nExtOMJpQVuQqEiLq+UhUiLoQCJUiUIAQhCAEISoACVCEAqEIQCoQhAKhIhAeEJEXQAhCEB4lnay2ZzW33XNrpr9IxfiM9qg7QHSPpd2BUmZTwpqSuU6uIlCWlI078VgaC50rA0C5JNgB5yU1Fj9M8ZmTMe3WzmXe0kaHUBY7H32pKnmgl+Eqs2BmzUEZ/4kw/zCs8JXsafqZab2OinG4P4z/RJ+Sbn2ipoxmfJlbyktcGjpJGiz+ZZ/b4Xw6Yc8XzGrLpJIxHEzbsJi1UyWolkjcHRve5zHDUOaeUKJdZfCdqKWGnije94fGwNcBG8gEc4CnR7X0btBKb88cg+i+f18HXdWTUHu+nzPfUcVRVOKc1suvyLDFXWhf6viCzLpSdwJ6ASp2K7Q08sUkUUgdPYEMyvB0cL6kW3LabDuP6Pp83lZX3/AOq9dPLcunUTU7x7HMzLMYUbOFpdzL7FVfFV9PJIHiNhfmOU6XjcOXnK64Nqqf8A4gHV3+9VOZeXu0PQexemw+CjRjpvc8ziMwnVlqtYuxtLT+d/9CX9ZIPO/wDo/wB1zrOfOfaU3M7vXHzNcfcp+HEj48zpQ2ip/wCJw6WOR+sdN+J7jdcsw2XNGDzlSljhxM8eZ0cbTUv4o9iX9ZaX8Znv/Jcqo5rvlH8Lre8qXdOHEzx5nSf1oo/x2ex35IO1NJ+O3+l/5LldNNeWUcjSFLuscNDjyOuQyh7WuabtcA5p11aRcFe1Ewj7PB6GL4ApagZcXNCoQhDIqEIQAlukRdAKhIhANoXvIlyIBtF05kRlQFJtEe9j6zuwKizK/wBpmnJHYE98dwv91Zwk86t0n7JzMQv8jIe0DvFKn0E3wFU3Bw/9nM9LP8wq1xx3itR6Cb5ZVHwcv/Z7dR/bT/GtviI14H9TXZ1SbaG9DN0x/MarTOqja516Kb+T5jVl7GsPEjj9VFqmIG2cFPqmqJHYuAFib7hqVWOimOYf9rf1D2NXadj/ALDB0P8AmOXGMPjIq3mxtlIvY2vZvKuy7JHxKHof8xykpblfEbIu7ocdD0HsXgOQ86HoPYpymZi6aqXd4/qO+Er1dNVR7x/Uf8JUbJ0RsEd4EdJ+inXVdgp8COk/RTS5YRs9yBhrvCz9c/EVY5lVYc7wk+o8s/EVZNaXeSHO6oJ7FhGWuZConeHn6Qp5cmaDBaozTEU9TZ5BaeKks4cxsraPZisdup5f5sre0pdGXFvodLwlvi8HoYvgCl2TGHRFkMTXCzmxxtcN9nBoBCkKszoLYTKiyVCwZEsjKlQgEsjKlQgEyoSoQAhCEAIWZ2txyamdG2ItAe1xN2hxuCNyzcm1dYf3xHVawfRcvEZpRoTcJJ3R0aGXVa0FNNWZ0Gsro4QHSEgE2FgXEm19wVPU7aU7P3dXJ1IHHtssTV4tPIPCTSvAu4Au0vbmWddtPLyadLiVpTzelPaL9DNXK60fiXqb+t4TadoObD8ScyxzE00eXLyk3duWcq+G6jbcMw2RzRuzmGPToAdZZuo2jnc1zSWZXAtcMu9pFisZiUQDyALCw09Sv0MXCs9MU0Ua2GqUVeVn9DoFVw3NP9nhlKPSSOPYwKrxLhYmlAiOHYb4S2juMe12ulxcW1Cwbmp148PB0j4lcKlkaSTa+s/d0OEx9SkpXH/HdeTtzjDR4N0cJ5DDTUURHQ5jAQtzs/TRmlhzRxuOU3JY0k98eWynnC6c74IT/I1ScO5A69nscoqNt8Yk719ZWk8rQ5+X3GynYdwi4jBG2Pi45Q2/fzRzOkdck984P13rabTYVTx0k8jIYmyMaC1zW6g5wPqoeymzdLU0UUs0ZfK/jMzuMkbe0jmjQEDcAig07IOrGUbtFIOFqsG+kpnee3Hs7SU6OGKXc6jh9U0je1hWndwf0B3RytP92aRMu4NaHVwFQDY68bc9i2tPzNNVLyMRLwjSnyYIAf70j3fko0u3dW4EWp2ggg2bfQ9LlqmbLUo+449Z7ivcmCUzWOIhjuGuIJFzex860tLzJNUPIy1DtrVRtDWsoyASbvjc4nps+3uVoOE2siDfE8Lkv/8AUkJHT36s8KgZxYOSO9zrlbfsU69t2nRomn5mdaT2I1Pwu1rP/hYTcaaRSsPuKto+GysNrUVHuF7Tyi55u909659WDw0vpH/EU7AFrpJNTOpUPC3Uyb6Gn032qn/+NWkXCafvUturPm7WBc1ws2zer6qeXaHoK2UERurK53GmmzsY+1s7WutvtcA296cLrb1ncfmdHhTnMc5j2wQ2c0lrhqwaELlrsQld5Usrus9zu1cjF439PLTpv3OzhcJx46r2O391x3tnjv5szV7ErTuLT6wuGiqd5/cEslfI1ujrHTkCoLN5X8Hr/RdeVx/79P7O53SrgRxSb8WUdDy3sXXNgpHOw6Auc5zjxty4lxPhXcpV/C43jy06bdyliMJwY6r37GhQhC6BSBCEIAQhCAxXCD5cHVk7WrJXWu4Qt9P0S9rFj7rxWZr91Lt+D1uXP9vHv+RXnQ9B7FkCVrXHQ9B7FkHFaYTqb4noeHFU+JDvz0DsVs4qBUUUkr7RxyyGw0jje/X+UFd/Lve9jh4/3fcp3hOOHh4OkfEryn2CxOXyKCrsdxfHxQ9r7K7n4IcUbJG8x04ZF3xJqIxmsb2bfl6bLu3OLZmhwB3i0XVPxFWrXKuwyldFEyN4AewEOAc14vmP3mkg+oqc1WVsc+W5X7WHxGo6g+Nqa2Bd+zoOmX5z172q+w1HUHxtTOwR/Z8PTN856x8Rn4O5pgUOOh6D2JsFK46HoK3IjMlyYqXd4/qO+Er2Smak94/qu+EqIsIj4WfBDpKfc5RcNPgh0lPOcsGz3MvUjwsnXf8AEU7CFtouCOrmaJo56QtmAkDXGVrmhwzWNmnXVI7gmxFu4Uz+rMR8TQo7on0socPO/wBSnX0PQexXFFwc4gCQ6KNo074zRlvuN/crmn4MJz/aTQMv/CHyH6LbUiPRJ9DR7VaYRJ6GD4o1yYFdb22jyYXM3flZC2+69pGBchBXl8151V9P5Z6nLeVN/X+B4FeZz3vsSArzOe99YXJS5nTb5DF12fYD/wBtpuiT5r1xa67VsEP2bS9R3zHLs5b7x/Q5OYe7X1NAhCF3jjAhCEAIQhAZjbPBpqniTC0PyZ83fNaRfLbf0LJybNVjd9PJ/Lld2FdTQuXiMspV5ubbTZ0KGYVKMFBJNHIKigmjF3xSsG67mOaL9NlkGYdM7yYpT/Ibe9dx2x+zD0jOwrEkrOHyaEbvU/sR4nOZ3tpRgp8JqGi5hlsNTYA6epesO26xOnh4mizinDnOuyJj3Z3am7sp5ltKnyH9V3wlZjg+felk5p3fLYujSwVOjK8bnOqY6pVjzSKas2pxiW+eqrgDyCTi2+xtlUVZrZLB888jQb2ke9waTvIBJXVS2+8A9OqrNooWikncGtDgy4cGgOBzDcVa0FZVmzH4dtJW00bYw6ndGy9uMifmsSTq4O51Nj4R6gGzoqN5/uySNPvJVnsxglNPRxSSwxySOz5nuBLjaRw39AVhJsZRO/c26r3j6rKUujMOUL80ZfFeEUzQy05pbOkbbMyXM0ag8rQDu86d2Z29ipaaOCWCpzMLyXR8W5pzPLtBmB5VPxjYSjjhkkYJQ5jbgF92k3A1051iZaBgOg95WrckzeKhJWR0SLhNoD5XdLOtCT8JKls4QcNcD4yG6Hy45m/6Vy5kdjokoWA1bgQCMrtCLjc1Z1sxwYGum2ypBukc/qMdb2myg1O2sZBDI3G4Iu5zWgXFtwukgwdkhsIozbU3a0KUzZePlij9V1Vq4ulSdpySZapYSdRXhFtFXBtJKGhrRCOeznHtSuraiX9+5nUDW/RXsOBsbuiZ7LqU2ky8jWj1BVlmeGfLV6MsPLsQuah6ozEODykktnmB3kiQ7+eytmfpHT9pVoygNb4eXvWgWAFin4ohGXXew5jfS5I3p6N4Oo3K1SxFGq7QdyrVo1qSvNWR7w/HMSBI/SVachsbvzg/1XV9T7Z4gwfanv0++yE/6Vl6E9/L1/qVOvorKSKzm77nasSwxtZSmGRzmtlbGXOZbNcEO0uLbwsq/goi+7UzDrMY7sstxT+Qzqt7AnFQq4enVd5q506depTVouxzuTgpd92qaetCfo5RpOCuoOnH09r6nLJe3R/uumoUDy+h5epP+trefoYCj4JIhbjqmV/nEbWxj2nMtpheHMpoWQx5uLjGVuY5nWuTqfWpaFYp0KdLwKxBUrTqeJ3BCEKYiBCEIAQhCAEIQgKPbH7L/wAxn1WFuug7R0L56csjAL8zSASG6A66lY2XZ6qbvgeerlf2FWKbVilXi3K6RWTeS7qu7FleDs+LTf8A6D8ti2FRRStDs0crdDvY8cnQsnsFSyRwS52SMzTZmZ2OZmbkaMzbjUXG9bvdEKXss0yrdpPsdR6M9oViq/aL7HUejPaFl7Gsd0R9ij4hD/zfmuV8CqDYo+Iw9MvzXK9BSOwn4mQ8fPis3U/1Bc1mbquk48fFZup9QucSrSe5NS2IpbqvGHDxx3Vd2NTh3hJho8cd1XdjVGT9DW4QNXdA7VaXVZhm93QO1WF15HNV+5l2/B6nK/8AXXf8nu6gYme+b0fVTbqvxI983o+qoUl7RfqP2SISpVL5PrKhlOwV8LSGPlYx19c2azQeU2BXeyz33Y4WZ86Pc90HlS9f6lTlZYNguHvcS7F6QB9nFoa5jmu5WgvIvv329S22F7JYVoRMypPPUMLf6WEL0OpI4HDbZsofJb1R2L2kaPNu5OhKoC4CEIQAhCEAIQhACEIQAhJdIXoD0hNmZeDUICPjeJGmhdKGh5BaACco1Nt6wmJbZ4k6/EGji812Pc72uJHuWp2snvSPH96P4wsHdTU4prmVK1SUZWRR4piePSEnup9t/gpGxj2NssZLXYjUPfKJKmd9wJJG5nHMBoC7osunErK7AO8HU+nHwLZxVzRVHZtmY/TOJxffnb1i4+4oqtra57HRvcDG9uV+aNhcRzEAWXUTrv16dVV49Sx9zTuyR52xuLXBrQ4Hzg2RxfmFUTexi8G24lpYmw8Sx8bC4guLmu1cXHUacvmVvBwnxnR8Dh1JAe0JzZnZ+lqKVkksQfK50gLyXX0eQOW25TZthKR24SN6CCPeEWqwk6d+aIVfwgUs0MsQbO172WaS1hYTobZg5ZCbEyfJjJ5y4dgutTiewkMUUkoe4iNubKQATzXUHCtj3VEQlY6JrHFwAN3P702PNyLD1M2i4JXRl5qmV3IW9UEH2pIq17H5wbP3Zibkj13W3bsTI3+J3Q4W9gTT9lS12Yx99yuykrXSzfiRI2yWKSTPkDzcNY0g5QNc3MFprrNiMQklrg1x0OTeRz2TrMVk5HE2/iDVxMbltStUc4tHZweY06NNQkmX91AxE983o+q8U2JOcLkNPqsvcvfkE6WFtFShleIjLZfcuSzTDuO7+xDJTDsBZM7jHG17DTfpopWH98X3scrrDmGqnhdjB4KVGWqTORjMbGrHTFFXh2GRAvGUHI6wv61axxtFgABqNwUOgOsvXPaVNYdR0jtXTRzG+Z36PcOgL0oLalONqFXLxKQmRMvYkQHtCQFKgBCEIAQhCAjuemnSL0SmnFANvmTD6hOvao0sKArNoJ707xzs+ILI3WrxWkLo3NuNbc+433LGVczojZ0NSQPvMizt9xupqcklzKlaEm7pEi6yuwXk1Xpm/CrkY5Bezn8WfNKx8XxAKj2FeLVWo1laRzix3KS6uiFRai7msuoOPHxSo9E/sUwlQsbPis/on/CtnsaLchbEHxKPrzfMKv7rPbEnxJnpJvmFX11iOxmfiZC2hPilR6J3aFD2Gd4jH15vmFSdoT4pUeid9FC2GPiLPSTfMKx8Rn4O5o7oedD0HsXjMkedD0HsW5GYGSFJxVmu6ruxS3MXmRneO6ruxQlq55wweDHSe1T2KHho8GOk9qmBZRqyLhn7zr/mp91W4fUMGe7m3znS9zy8g1VnTwySeTG+38TxkHv19yxdIzpbfIh0G+TrntKn08TnOaGtc43GjQSd/MnqPZdwJzTGziXEMaGnour7DMJZDqwOzcpLnEn3rXWSqk+puo5lJZKs5T1ThylT4qsqIsF22VONlVXHUp9k6AsWyJwSKA2VOtlQEwPXoOUQSJwSIB+6VMZ0qAjkptz08WJpzEMDD5FHkcVKdGmnRLIIEsd1EkplbOgTZgQFFNh4O8AjnF1XVGzUD/KhjP8AKAfaFqnU6bdTcyAxT9j4h/ZvqYvRzSW9hJCiVey07mOYKuQse0tIkjjecpFt4AK3rqVNmiWbs1cU+hz7DsAqqSIRRiGZoLnAuc6J93G55CE46pqG+XRz9MTo5R2grdGhXg0CyptGjpRfQ5xjOKsdTzMLZ2PdG4NbJDI27vNexHvTexkzW0jWOc1r88pyuIa6xebaHVdHdht+RRKjZqGTy4o3dZoKzxHe5rwVayKUH2JHHQ9B7FMdsDT72NkiPnhkkj9wK8fqRIPIrKkDzPEcw/xC634qI3h30Zisq8P75rgzv3ZSAG6623LXt4O2/fkfL19G+waKbDsmGCzQ0DmAC0cyVUvMw1BQVGUDi2s36vdf3BWtLgp3ve53MAGt/Na1mAkcifZgx8y01MkUIoz1NhjG+TGxp84aAVPjplcswrmT7MN5lg3KmOmUqOBWTKDmTzaPmQECOFSGMUttInW0yAjsan2J0QJxsKA8NKdaUohTgiQA0pxpQ2NONYgEuhe8iEA6Y14MSfQgIphXkwqXZGVAQjAvBp1PyJOLQFeadeTTKy4pJxSAre5l5NKrPiUcUgKvuRHcis+KScUgK7uQI7kHmVjxSXikBWdyI7jVnxKXiUBV9xcyUUStOKS8WgK0UQ8y9ikHmVhkCXKgIAox5kvcY8ynWRZAQu4wl7jU2ySyAh9yo7mU2yEBDFOlEClosgIwhXoRJ9CAaEa9Bi9oQHnIhekIAQhCAEIQgBCEIAQhCAEIQgBCEIAQhCAEIQgBCEIAQhCAEIQgBCEIAQhCAEIQgBCEIAQhCAEIQgP/2Q=="/>
          <p:cNvSpPr>
            <a:spLocks noChangeAspect="1" noChangeArrowheads="1"/>
          </p:cNvSpPr>
          <p:nvPr/>
        </p:nvSpPr>
        <p:spPr bwMode="auto">
          <a:xfrm>
            <a:off x="63500" y="-893763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CH"/>
          </a:p>
        </p:txBody>
      </p:sp>
      <p:pic>
        <p:nvPicPr>
          <p:cNvPr id="8" name="Picture 2" descr="http://www.keyproject.net/onstage/wp-content/themes/keyproject1/images/aree40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0703" y="1043211"/>
            <a:ext cx="4824536" cy="5035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2"/>
          <p:cNvSpPr txBox="1">
            <a:spLocks/>
          </p:cNvSpPr>
          <p:nvPr/>
        </p:nvSpPr>
        <p:spPr bwMode="auto">
          <a:xfrm>
            <a:off x="610543" y="971203"/>
            <a:ext cx="7523163" cy="42481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39725" marR="0" lvl="0" indent="-339725" algn="just" defTabSz="9048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727A7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263525" lvl="0" indent="3175" algn="just" defTabSz="904875" eaLnBrk="0" hangingPunct="0">
              <a:spcBef>
                <a:spcPct val="20000"/>
              </a:spcBef>
              <a:tabLst>
                <a:tab pos="361950" algn="l"/>
              </a:tabLst>
            </a:pPr>
            <a:r>
              <a:rPr lang="ru-RU" sz="16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мире, где многие вещи становятся распространенным и стандартизированными, наши усилия направлены на предоставление нашим клиентам аксессуаров, которые делают их продукт уникальным; будучи единственным надежным и  инновационным партнером для них</a:t>
            </a:r>
            <a:endParaRPr kumimoji="0" lang="it-IT" sz="1600" b="0" i="0" u="none" strike="noStrike" kern="0" cap="none" spc="0" normalizeH="0" baseline="0" noProof="0" dirty="0" smtClean="0">
              <a:ln>
                <a:noFill/>
              </a:ln>
              <a:solidFill>
                <a:srgbClr val="727A7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Picture 2" descr="http://t1.gstatic.com/images?q=tbn:ANd9GcRsjl4fODnNHKlyFUdCrJ7ZejhNDf-47q3aCXVxxTtLiXH_SO1_nQ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6527" y="1115219"/>
            <a:ext cx="467804" cy="36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t1.gstatic.com/images?q=tbn:ANd9GcRsjl4fODnNHKlyFUdCrJ7ZejhNDf-47q3aCXVxxTtLiXH_SO1_nQ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4859015" y="2555379"/>
            <a:ext cx="467804" cy="36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762125" y="6227787"/>
            <a:ext cx="57610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de-CH" sz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Group Presentation</a:t>
            </a:r>
            <a:endParaRPr lang="it-IT" sz="1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eaLnBrk="0" hangingPunct="0">
              <a:defRPr/>
            </a:pPr>
            <a:endParaRPr lang="it-IT" sz="1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Titolo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ru-RU" sz="2400" dirty="0" smtClean="0">
                <a:solidFill>
                  <a:srgbClr val="E3221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Наш подход</a:t>
            </a:r>
            <a:endParaRPr lang="it-IT" sz="2400" dirty="0" smtClean="0">
              <a:solidFill>
                <a:srgbClr val="E3221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2" name="Diagramma 11"/>
          <p:cNvGraphicFramePr/>
          <p:nvPr/>
        </p:nvGraphicFramePr>
        <p:xfrm>
          <a:off x="1042591" y="3131443"/>
          <a:ext cx="7056784" cy="2791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olo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ru-RU" sz="2400" dirty="0" smtClean="0">
                <a:solidFill>
                  <a:srgbClr val="E3221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Ассортимент </a:t>
            </a:r>
            <a:r>
              <a:rPr lang="de-CH" sz="2400" dirty="0" err="1" smtClean="0">
                <a:solidFill>
                  <a:srgbClr val="E3221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Riri</a:t>
            </a:r>
            <a:endParaRPr lang="it-IT" sz="2400" dirty="0" smtClean="0">
              <a:solidFill>
                <a:srgbClr val="E3221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9699" name="Segnaposto contenuto 5"/>
          <p:cNvSpPr>
            <a:spLocks noGrp="1"/>
          </p:cNvSpPr>
          <p:nvPr>
            <p:ph idx="1"/>
          </p:nvPr>
        </p:nvSpPr>
        <p:spPr bwMode="auto">
          <a:xfrm>
            <a:off x="2338388" y="827087"/>
            <a:ext cx="5795962" cy="5040659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buFontTx/>
              <a:buNone/>
            </a:pPr>
            <a:r>
              <a:rPr lang="it-IT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</a:t>
            </a:r>
          </a:p>
          <a:p>
            <a:pPr algn="just">
              <a:buNone/>
            </a:pPr>
            <a:r>
              <a:rPr lang="it-IT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it-IT" sz="1200" b="1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ru-RU" sz="1200" b="1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Металл</a:t>
            </a:r>
            <a:r>
              <a:rPr lang="it-IT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Флагманский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продукт ... это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идеальный выбор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для любителей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фурнитуры, которая украшает изделие,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что делает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его уникальным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С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выбором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лучших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материалов получился  </a:t>
            </a:r>
            <a:r>
              <a:rPr lang="ru-RU" sz="1200" dirty="0" err="1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ударопрочный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продукт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который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украшает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лучшие модные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изделия.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Блеск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гальванического покрытия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делает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ткань главным действующим лицом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усложняет сочетание разрезов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 швов. Идеально подходит для всех тканей,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лучше всего выглядит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кожаных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изделиях, с тонким трикотажем</a:t>
            </a:r>
            <a:endParaRPr lang="en-US" sz="12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Tx/>
              <a:buNone/>
            </a:pPr>
            <a:endParaRPr lang="it-IT" sz="12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Tx/>
              <a:buNone/>
            </a:pPr>
            <a:r>
              <a:rPr lang="it-IT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</a:p>
          <a:p>
            <a:pPr algn="just">
              <a:buNone/>
            </a:pPr>
            <a:r>
              <a:rPr lang="it-IT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</a:t>
            </a:r>
            <a:r>
              <a:rPr lang="it-IT" sz="1200" b="1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Simmetrica</a:t>
            </a:r>
            <a:r>
              <a:rPr lang="it-IT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Блеск гальванического покрытия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сочетается с уникальной формой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зубчиков, которые стали симметричными. Мягкие линии и рисунок, создаваемый молнией,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делает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ее пригодной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для всех видов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одежды и изделий из кожи.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Уникальный дизайн и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роскошный внешний вид делают застежку образцом великолепного чувства вкуса.</a:t>
            </a:r>
            <a:endParaRPr lang="en-US" sz="12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Tx/>
              <a:buNone/>
            </a:pPr>
            <a:endParaRPr lang="it-IT" sz="12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Tx/>
              <a:buNone/>
            </a:pPr>
            <a:endParaRPr lang="it-IT" sz="12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None/>
            </a:pPr>
            <a:r>
              <a:rPr lang="it-IT" sz="1200" b="1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it-IT" sz="1200" b="1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it-IT" sz="1200" b="1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Filmetal</a:t>
            </a:r>
            <a:r>
              <a:rPr lang="it-IT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 ощупь поверхность кажется резиновой...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эффект становится сенсацией для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тканевой основы,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которая сочетает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техническое решение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застежкой, подчеркивающей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линии ткани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модной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но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классической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привносящей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нотку авангарда, но всегда с особой элегантностью</a:t>
            </a:r>
            <a:endParaRPr lang="en-US" sz="12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Tx/>
              <a:buNone/>
            </a:pPr>
            <a:endParaRPr lang="it-IT" sz="12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Tx/>
              <a:buNone/>
            </a:pPr>
            <a:endParaRPr lang="it-IT" sz="12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Tx/>
              <a:buNone/>
            </a:pPr>
            <a:endParaRPr lang="it-IT" sz="12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Tx/>
              <a:buNone/>
            </a:pPr>
            <a:endParaRPr lang="it-IT" sz="12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Tx/>
              <a:buNone/>
            </a:pPr>
            <a:r>
              <a:rPr lang="it-IT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</a:t>
            </a:r>
          </a:p>
          <a:p>
            <a:pPr algn="just">
              <a:buFontTx/>
              <a:buNone/>
            </a:pPr>
            <a:r>
              <a:rPr lang="it-IT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</a:t>
            </a:r>
          </a:p>
        </p:txBody>
      </p:sp>
      <p:pic>
        <p:nvPicPr>
          <p:cNvPr id="29700" name="Immagine 6" descr="http://www.riri.com/images/prodotti/zippers/1ex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2591" y="1043211"/>
            <a:ext cx="1152000" cy="1512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701" name="Immagine 12" descr="http://www.riri.com/images/prodotti/zippers/2ex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2988" y="2771403"/>
            <a:ext cx="1152000" cy="1367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762125" y="6227787"/>
            <a:ext cx="57610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de-CH" sz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Group Presentation</a:t>
            </a:r>
            <a:endParaRPr lang="it-IT" sz="1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eaLnBrk="0" hangingPunct="0">
              <a:defRPr/>
            </a:pPr>
            <a:endParaRPr lang="it-IT" sz="1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Picture 7" descr="\\riri.com\riri\Reparti\Industrial Engineering\Foto\Foto FilMetal\Foto filmetal002.jpg"/>
          <p:cNvPicPr/>
          <p:nvPr/>
        </p:nvPicPr>
        <p:blipFill>
          <a:blip r:embed="rId4" cstate="email"/>
          <a:srcRect b="-166"/>
          <a:stretch>
            <a:fillRect/>
          </a:stretch>
        </p:blipFill>
        <p:spPr bwMode="auto">
          <a:xfrm>
            <a:off x="1330623" y="4283571"/>
            <a:ext cx="749348" cy="1687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55500" dist="1016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olo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ru-RU" sz="2400" dirty="0" smtClean="0">
                <a:solidFill>
                  <a:srgbClr val="E3221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Ассортимент </a:t>
            </a:r>
            <a:r>
              <a:rPr lang="de-CH" sz="2400" dirty="0" err="1" smtClean="0">
                <a:solidFill>
                  <a:srgbClr val="E3221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Riri</a:t>
            </a:r>
            <a:endParaRPr lang="it-IT" sz="2400" dirty="0" smtClean="0">
              <a:solidFill>
                <a:srgbClr val="E3221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723" name="Segnaposto contenuto 5"/>
          <p:cNvSpPr>
            <a:spLocks noGrp="1"/>
          </p:cNvSpPr>
          <p:nvPr>
            <p:ph idx="1"/>
          </p:nvPr>
        </p:nvSpPr>
        <p:spPr bwMode="auto">
          <a:xfrm>
            <a:off x="2338388" y="1281584"/>
            <a:ext cx="5795962" cy="48021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buNone/>
            </a:pPr>
            <a:r>
              <a:rPr lang="it-IT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</a:t>
            </a:r>
            <a:r>
              <a:rPr lang="it-IT" sz="1200" b="1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Eloxal</a:t>
            </a:r>
            <a:r>
              <a:rPr lang="it-IT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Цвета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которые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используются, запускают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серию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зрительных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ощущений. Радужный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окрашенный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алюминий создает молнию, способную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украсить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самые разнообразные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изделия, благодаря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легкости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материала и структуре</a:t>
            </a:r>
            <a:endParaRPr lang="it-IT" sz="12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Tx/>
              <a:buNone/>
            </a:pPr>
            <a:endParaRPr lang="ru-RU" sz="12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Tx/>
              <a:buNone/>
            </a:pPr>
            <a:endParaRPr lang="it-IT" sz="12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Tx/>
              <a:buNone/>
            </a:pPr>
            <a:r>
              <a:rPr lang="it-IT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</a:t>
            </a:r>
            <a:r>
              <a:rPr lang="it-IT" sz="1200" b="1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Decor: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Яркие, практичные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жизнерадостные.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 счет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удлиненных зубчиков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 яркими цветами,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эта молния способна оживить техническую, спортивную и уличную одежду. Отличительный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знак, который характеризует самые инновационные ткани, но который идеально сочетается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 богатыми тканями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классической элегантности</a:t>
            </a:r>
            <a:endParaRPr lang="en-US" sz="12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Tx/>
              <a:buNone/>
            </a:pPr>
            <a:endParaRPr lang="ru-RU" sz="12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Tx/>
              <a:buNone/>
            </a:pPr>
            <a:endParaRPr lang="it-IT" sz="12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None/>
            </a:pPr>
            <a:r>
              <a:rPr lang="it-IT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</a:t>
            </a:r>
            <a:r>
              <a:rPr lang="it-IT" sz="1200" b="1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Top, Star, Topstar &amp; Solid</a:t>
            </a:r>
            <a:r>
              <a:rPr lang="it-IT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молнии сделаны из цинкового сплава. Сплав увеличивает прочность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этого типа молнии.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Впервые начала использоваться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военной и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авиационной промышленности, затем эти типы молний сумели завоевать популярность в мире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моды,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ориентированном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 одежду,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придавая одежде характер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оказывая большое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визуальное воздействие.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Удлиненные зубчики еще больше визуально придают сходство с «камуфляжем». </a:t>
            </a:r>
            <a:endParaRPr lang="en-US" sz="12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Tx/>
              <a:buNone/>
            </a:pPr>
            <a:endParaRPr lang="it-IT" sz="12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Tx/>
              <a:buNone/>
            </a:pPr>
            <a:endParaRPr lang="it-IT" sz="12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Tx/>
              <a:buNone/>
            </a:pPr>
            <a:endParaRPr lang="it-IT" sz="12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Tx/>
              <a:buNone/>
            </a:pPr>
            <a:endParaRPr lang="it-IT" sz="12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Tx/>
              <a:buNone/>
            </a:pPr>
            <a:endParaRPr lang="it-IT" sz="12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Tx/>
              <a:buNone/>
            </a:pPr>
            <a:endParaRPr lang="it-IT" sz="12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Tx/>
              <a:buNone/>
            </a:pPr>
            <a:endParaRPr lang="it-IT" sz="12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Tx/>
              <a:buNone/>
            </a:pPr>
            <a:endParaRPr lang="it-IT" sz="12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Tx/>
              <a:buNone/>
            </a:pPr>
            <a:endParaRPr lang="it-IT" sz="12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Tx/>
              <a:buNone/>
            </a:pPr>
            <a:endParaRPr lang="it-IT" sz="12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Tx/>
              <a:buNone/>
            </a:pPr>
            <a:r>
              <a:rPr lang="it-IT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</a:t>
            </a:r>
          </a:p>
          <a:p>
            <a:pPr algn="just">
              <a:buFontTx/>
              <a:buNone/>
            </a:pPr>
            <a:r>
              <a:rPr lang="it-IT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</a:t>
            </a:r>
          </a:p>
        </p:txBody>
      </p:sp>
      <p:pic>
        <p:nvPicPr>
          <p:cNvPr id="30724" name="Immagine 5" descr="http://www.riri.com/images/prodotti/zippers/4ex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4599" y="755179"/>
            <a:ext cx="1152000" cy="1825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25" name="Immagine 6" descr="http://www.riri.com/images/prodotti/zippers/5ex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14727" y="2770547"/>
            <a:ext cx="1152000" cy="1224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26" name="Immagine 7" descr="http://www.riri.com/images/prodotti/zippers/6ex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14599" y="4175560"/>
            <a:ext cx="1152000" cy="1692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762125" y="6227787"/>
            <a:ext cx="57610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de-CH" sz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Group Presentation</a:t>
            </a:r>
            <a:endParaRPr lang="it-IT" sz="1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eaLnBrk="0" hangingPunct="0">
              <a:defRPr/>
            </a:pPr>
            <a:endParaRPr lang="it-IT" sz="1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olo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ru-RU" sz="2400" dirty="0" smtClean="0">
                <a:solidFill>
                  <a:srgbClr val="E3221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Ассортимент </a:t>
            </a:r>
            <a:r>
              <a:rPr lang="de-CH" sz="2400" dirty="0" err="1" smtClean="0">
                <a:solidFill>
                  <a:srgbClr val="E3221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Riri</a:t>
            </a:r>
            <a:endParaRPr lang="it-IT" sz="2400" dirty="0" smtClean="0">
              <a:solidFill>
                <a:srgbClr val="E3221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1747" name="Segnaposto contenuto 5"/>
          <p:cNvSpPr>
            <a:spLocks noGrp="1"/>
          </p:cNvSpPr>
          <p:nvPr>
            <p:ph idx="1"/>
          </p:nvPr>
        </p:nvSpPr>
        <p:spPr bwMode="auto">
          <a:xfrm>
            <a:off x="2338388" y="899195"/>
            <a:ext cx="5795962" cy="496820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sz="1200" b="1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Decor UV: </a:t>
            </a:r>
            <a:r>
              <a:rPr lang="en-US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Decor UV® ....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10 раз больше </a:t>
            </a:r>
            <a:r>
              <a:rPr lang="ru-RU" sz="1200" dirty="0" err="1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УФ-устойчива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чем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любая другая молния,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идеально подходит для использования на всех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изделиях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или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материалах,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которые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предусматривают интенсивное использование на воздухе. </a:t>
            </a:r>
            <a:r>
              <a:rPr lang="ru-RU" sz="1200" dirty="0" err="1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УФ-стойкость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повышена за счет использования специальных добавок.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Особенно подходит для наружного мира,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Дополняется пластиковым ползунком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 </a:t>
            </a:r>
            <a:r>
              <a:rPr lang="ru-RU" sz="1200" dirty="0" err="1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пуллером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из нержавеющей стали,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для предотвращения коррозии.</a:t>
            </a:r>
            <a:endParaRPr lang="en-US" sz="12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Tx/>
              <a:buNone/>
            </a:pPr>
            <a:r>
              <a:rPr lang="it-IT" sz="1200" b="1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</a:t>
            </a:r>
          </a:p>
          <a:p>
            <a:pPr algn="just">
              <a:buFontTx/>
              <a:buNone/>
            </a:pPr>
            <a:r>
              <a:rPr lang="it-IT" sz="1200" b="1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Aquazip</a:t>
            </a:r>
            <a:r>
              <a:rPr lang="it-IT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en-US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AQUAZIP®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водоотталкивающая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молния. Благодаря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уникальному полиуретановому покрытию AQUAZIP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® RIRI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поможет чувствовать себя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сухо и комфортно в неблагоприятных погодных условиях. Все компоненты AQUAZIP® были разработаны и протестированы для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работы в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экстремальных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условиях</a:t>
            </a:r>
            <a:endParaRPr lang="it-IT" sz="12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Tx/>
              <a:buNone/>
            </a:pPr>
            <a:endParaRPr lang="it-IT" sz="1200" b="1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Tx/>
              <a:buNone/>
            </a:pPr>
            <a:r>
              <a:rPr lang="it-IT" sz="1200" b="1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Storm: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единственная в мире молния, изготовленная из термопластичного материала, </a:t>
            </a:r>
            <a:r>
              <a:rPr lang="ru-RU" sz="1200" dirty="0" err="1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водо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 </a:t>
            </a:r>
            <a:r>
              <a:rPr lang="ru-RU" sz="1200" dirty="0" err="1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газо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воздухоустойчивая, держит температуру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 - 30 ° С до + 70 ° С. </a:t>
            </a:r>
            <a:r>
              <a:rPr lang="ru-RU" sz="1200" dirty="0" err="1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Storm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®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родилась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 сотрудничества между RIRI и ICIMSI-SUPSI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(Швейцарский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Научно-технический институт),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спонсорами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которого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является Швейцарская федеральная комиссия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 инновационным технологиям (КТИ),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которая оценила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исследования и разработку этого инновационного продукта. Это идеальный вариант для технико-спортивных секторов, армии, и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использования в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любой ситуации</a:t>
            </a:r>
            <a:endParaRPr lang="it-IT" sz="12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Tx/>
              <a:buNone/>
            </a:pPr>
            <a:endParaRPr lang="it-IT" sz="1200" b="1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Tx/>
              <a:buNone/>
            </a:pPr>
            <a:endParaRPr lang="it-IT" sz="12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Tx/>
              <a:buNone/>
            </a:pPr>
            <a:endParaRPr lang="it-IT" sz="12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Tx/>
              <a:buNone/>
            </a:pPr>
            <a:endParaRPr lang="it-IT" sz="12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Tx/>
              <a:buNone/>
            </a:pPr>
            <a:endParaRPr lang="it-IT" sz="12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Tx/>
              <a:buNone/>
            </a:pPr>
            <a:endParaRPr lang="it-IT" sz="12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Tx/>
              <a:buNone/>
            </a:pPr>
            <a:endParaRPr lang="it-IT" sz="12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Tx/>
              <a:buNone/>
            </a:pPr>
            <a:endParaRPr lang="it-IT" sz="12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Tx/>
              <a:buNone/>
            </a:pPr>
            <a:r>
              <a:rPr lang="it-IT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</a:t>
            </a:r>
          </a:p>
          <a:p>
            <a:pPr algn="just">
              <a:buFontTx/>
              <a:buNone/>
            </a:pPr>
            <a:r>
              <a:rPr lang="it-IT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</a:t>
            </a:r>
          </a:p>
        </p:txBody>
      </p:sp>
      <p:pic>
        <p:nvPicPr>
          <p:cNvPr id="31748" name="Immagine 6" descr="http://www.riri.com/images/prodotti/zippers/7ex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4063" y="827088"/>
            <a:ext cx="180022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749" name="Immagine 7" descr="http://www.riri.com/images/prodotti/zippers/8ex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98525" y="2555875"/>
            <a:ext cx="1584325" cy="136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50" name="Immagine 10" descr="http://www.riri.com/images/prodotti/zippers/9ex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98575" y="3998913"/>
            <a:ext cx="1584325" cy="1508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762125" y="6227787"/>
            <a:ext cx="57610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de-CH" sz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Group Presentation</a:t>
            </a:r>
            <a:endParaRPr lang="it-IT" sz="1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eaLnBrk="0" hangingPunct="0">
              <a:defRPr/>
            </a:pPr>
            <a:endParaRPr lang="it-IT" sz="1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olo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de-CH" sz="2400" dirty="0" smtClean="0">
                <a:solidFill>
                  <a:srgbClr val="E3221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Meras product </a:t>
            </a:r>
            <a:r>
              <a:rPr lang="de-CH" sz="2400" dirty="0" err="1" smtClean="0">
                <a:solidFill>
                  <a:srgbClr val="E3221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portfolio</a:t>
            </a:r>
            <a:r>
              <a:rPr lang="de-CH" sz="2400" dirty="0" smtClean="0">
                <a:solidFill>
                  <a:srgbClr val="E3221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it-IT" sz="2400" dirty="0" smtClean="0">
              <a:solidFill>
                <a:srgbClr val="E3221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2771" name="Immagine 3" descr="http://www.riri.com/images/prodotti/meras/zippers/1ex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8575" y="1259235"/>
            <a:ext cx="1512888" cy="1928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772" name="Segnaposto contenuto 5"/>
          <p:cNvSpPr>
            <a:spLocks noGrp="1"/>
          </p:cNvSpPr>
          <p:nvPr>
            <p:ph idx="1"/>
          </p:nvPr>
        </p:nvSpPr>
        <p:spPr bwMode="auto">
          <a:xfrm>
            <a:off x="2338388" y="971550"/>
            <a:ext cx="5795962" cy="50165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buNone/>
            </a:pPr>
            <a:r>
              <a:rPr lang="it-IT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</a:t>
            </a:r>
            <a:r>
              <a:rPr lang="it-IT" sz="1200" b="1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Nylon: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Надежная молния, которая сразу бросается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глаза и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оставляет впечатление. Используется как для создания более сильного впечатления от изделия, так и в мире моды. Ее высокое качество исполнения, не меняя структуры изделия, прекрасно дополняется </a:t>
            </a:r>
            <a:r>
              <a:rPr lang="ru-RU" sz="1200" dirty="0" err="1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минималистичным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внешним видом. Рекомендуется использовать в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спортивной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одежде,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особенно в случае контакта с кожей, потому что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материал молнии обладает теплоотражающей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способностью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Нейлоновые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молнии также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можно обновлять через некоторое время, металлизируя их,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что делает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молнию похожей на металлическую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или через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возможность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сыграть с различными цветами для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использования с верхней одеждой,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возможно,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 контрасте цвета тканевой основы и цвета зубчиков.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Способность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изменять цвет дает возможность выделиться.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то же время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удалось расширить рынок за счет возможности придавать водоотталкивающие свойства нанесением полиуретанового покрытия.</a:t>
            </a:r>
            <a:endParaRPr lang="en-US" sz="12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Tx/>
              <a:buNone/>
            </a:pPr>
            <a:endParaRPr lang="it-IT" sz="12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Tx/>
              <a:buNone/>
            </a:pPr>
            <a:r>
              <a:rPr lang="it-IT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</a:t>
            </a:r>
          </a:p>
          <a:p>
            <a:pPr algn="just">
              <a:buNone/>
            </a:pPr>
            <a:r>
              <a:rPr lang="it-IT" sz="1200" b="1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Classic</a:t>
            </a:r>
            <a:r>
              <a:rPr lang="it-IT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Прочная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молния,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 историей и,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то же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время, современная,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идеально подходит для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джинсов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или одежды,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подвергающейся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особенно агрессивной промышленной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стирке. Выглядит промышленной, первенцем всех молний,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но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она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также может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использоваться в изделиях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из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кожи.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Позволяет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придать одежде поношенный, но до сих пор качественный, внешний вид.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Широкий диапазон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используемых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металлов делает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ее пригодной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для любого вида ткани, а также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трикотажных изделий</a:t>
            </a:r>
            <a:endParaRPr lang="en-US" sz="12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Tx/>
              <a:buNone/>
            </a:pPr>
            <a:endParaRPr lang="it-IT" sz="12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Tx/>
              <a:buNone/>
            </a:pPr>
            <a:r>
              <a:rPr lang="it-IT" sz="1200" b="1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</a:t>
            </a:r>
          </a:p>
          <a:p>
            <a:pPr algn="just">
              <a:buFontTx/>
              <a:buNone/>
            </a:pPr>
            <a:r>
              <a:rPr lang="it-IT" sz="1200" b="1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</a:t>
            </a:r>
            <a:endParaRPr lang="it-IT" sz="12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Tx/>
              <a:buNone/>
            </a:pPr>
            <a:endParaRPr lang="it-IT" sz="1200" b="1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Tx/>
              <a:buNone/>
            </a:pPr>
            <a:endParaRPr lang="it-IT" sz="12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Tx/>
              <a:buNone/>
            </a:pPr>
            <a:endParaRPr lang="it-IT" sz="12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Tx/>
              <a:buNone/>
            </a:pPr>
            <a:endParaRPr lang="it-IT" sz="12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Tx/>
              <a:buNone/>
            </a:pPr>
            <a:endParaRPr lang="it-IT" sz="12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Tx/>
              <a:buNone/>
            </a:pPr>
            <a:endParaRPr lang="it-IT" sz="12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Tx/>
              <a:buNone/>
            </a:pPr>
            <a:endParaRPr lang="it-IT" sz="12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Tx/>
              <a:buNone/>
            </a:pPr>
            <a:endParaRPr lang="it-IT" sz="12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Tx/>
              <a:buNone/>
            </a:pPr>
            <a:r>
              <a:rPr lang="it-IT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</a:t>
            </a:r>
          </a:p>
          <a:p>
            <a:pPr algn="just">
              <a:buFontTx/>
              <a:buNone/>
            </a:pPr>
            <a:r>
              <a:rPr lang="it-IT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</a:t>
            </a:r>
          </a:p>
        </p:txBody>
      </p:sp>
      <p:pic>
        <p:nvPicPr>
          <p:cNvPr id="32773" name="Immagine 5" descr="http://www.riri.com/images/prodotti/meras/zippers/2ex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94681" y="4211563"/>
            <a:ext cx="1516062" cy="1512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762125" y="6227787"/>
            <a:ext cx="57610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de-CH" sz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Group Presentation</a:t>
            </a:r>
            <a:endParaRPr lang="it-IT" sz="1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eaLnBrk="0" hangingPunct="0">
              <a:defRPr/>
            </a:pPr>
            <a:endParaRPr lang="it-IT" sz="1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762125" y="6227763"/>
            <a:ext cx="57610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it-IT" sz="1200">
              <a:solidFill>
                <a:schemeClr val="bg1"/>
              </a:solidFill>
              <a:latin typeface="+mj-lt"/>
              <a:ea typeface="ＭＳ Ｐゴシック"/>
              <a:cs typeface="ＭＳ Ｐゴシック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762125" y="6227787"/>
            <a:ext cx="57610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de-CH" sz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Group Presentation</a:t>
            </a:r>
            <a:endParaRPr lang="it-IT" sz="1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eaLnBrk="0" hangingPunct="0">
              <a:defRPr/>
            </a:pPr>
            <a:endParaRPr lang="it-IT" sz="1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 bwMode="auto">
          <a:xfrm>
            <a:off x="449263" y="274638"/>
            <a:ext cx="8099425" cy="55254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8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E32219"/>
                </a:solidFill>
                <a:effectLst/>
                <a:uLnTx/>
                <a:uFillTx/>
                <a:latin typeface="+mj-lt"/>
                <a:ea typeface="MS PGothic" pitchFamily="34" charset="-128"/>
                <a:cs typeface="ＭＳ Ｐゴシック"/>
              </a:rPr>
              <a:t>  </a:t>
            </a:r>
            <a:endParaRPr kumimoji="0" lang="it-IT" sz="2400" b="0" i="0" u="none" strike="noStrike" kern="0" cap="none" spc="0" normalizeH="0" baseline="0" noProof="0" smtClean="0">
              <a:ln>
                <a:noFill/>
              </a:ln>
              <a:solidFill>
                <a:srgbClr val="E32219"/>
              </a:solidFill>
              <a:effectLst/>
              <a:uLnTx/>
              <a:uFillTx/>
              <a:latin typeface="+mj-lt"/>
              <a:ea typeface="MS PGothic" pitchFamily="34" charset="-128"/>
              <a:cs typeface="ＭＳ Ｐゴシック"/>
            </a:endParaRPr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 bwMode="auto">
          <a:xfrm>
            <a:off x="466527" y="323131"/>
            <a:ext cx="8099425" cy="552549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ru-RU" sz="2400" dirty="0" smtClean="0">
                <a:solidFill>
                  <a:srgbClr val="E3221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«Корни» </a:t>
            </a:r>
            <a:r>
              <a:rPr lang="de-CH" sz="2400" dirty="0" err="1" smtClean="0">
                <a:solidFill>
                  <a:srgbClr val="E3221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Riri</a:t>
            </a:r>
            <a:endParaRPr lang="it-IT" sz="2400" dirty="0" smtClean="0">
              <a:solidFill>
                <a:srgbClr val="E3221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4519" y="2699395"/>
            <a:ext cx="2350713" cy="33123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11143" y="2339355"/>
            <a:ext cx="2592288" cy="37313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42791" y="539155"/>
            <a:ext cx="3043974" cy="21602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olo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de-CH" sz="2400" dirty="0" smtClean="0">
                <a:solidFill>
                  <a:srgbClr val="E3221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Cobrax product </a:t>
            </a:r>
            <a:r>
              <a:rPr lang="de-CH" sz="2400" dirty="0" err="1" smtClean="0">
                <a:solidFill>
                  <a:srgbClr val="E3221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portfolio</a:t>
            </a:r>
            <a:r>
              <a:rPr lang="de-CH" sz="2400" dirty="0" smtClean="0">
                <a:solidFill>
                  <a:srgbClr val="E3221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it-IT" sz="2400" dirty="0" smtClean="0">
              <a:solidFill>
                <a:srgbClr val="E3221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3795" name="Segnaposto contenuto 5"/>
          <p:cNvSpPr>
            <a:spLocks noGrp="1"/>
          </p:cNvSpPr>
          <p:nvPr>
            <p:ph idx="1"/>
          </p:nvPr>
        </p:nvSpPr>
        <p:spPr bwMode="auto">
          <a:xfrm>
            <a:off x="2338388" y="1403350"/>
            <a:ext cx="5795962" cy="39608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buNone/>
            </a:pPr>
            <a:r>
              <a:rPr lang="it-IT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</a:t>
            </a:r>
            <a:r>
              <a:rPr lang="it-IT" sz="1200" b="1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Buttons Jeans: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Джинсовые, с использованием драгоценных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необычных деталей.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Традиционные стили пересмотрены,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добавлены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роскошные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мелкие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детали, которые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прибавляют современности и актуальности. Постоянный поиск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 классических форм до новых концепций приводит к созданию уникальных образов.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Может использоваться на любом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материале,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 только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 ткани</a:t>
            </a:r>
            <a:endParaRPr lang="en-US" sz="12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Tx/>
              <a:buNone/>
            </a:pPr>
            <a:endParaRPr lang="it-IT" sz="12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Tx/>
              <a:buNone/>
            </a:pPr>
            <a:r>
              <a:rPr lang="it-IT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</a:t>
            </a:r>
          </a:p>
          <a:p>
            <a:pPr algn="just">
              <a:buFontTx/>
              <a:buNone/>
            </a:pPr>
            <a:r>
              <a:rPr lang="it-IT" sz="1200" b="1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</a:t>
            </a:r>
          </a:p>
          <a:p>
            <a:pPr algn="just">
              <a:buFontTx/>
              <a:buNone/>
            </a:pPr>
            <a:r>
              <a:rPr lang="it-IT" sz="1200" b="1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</a:t>
            </a:r>
          </a:p>
          <a:p>
            <a:pPr algn="just">
              <a:buFontTx/>
              <a:buNone/>
            </a:pPr>
            <a:endParaRPr lang="it-IT" sz="1200" b="1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None/>
            </a:pPr>
            <a:r>
              <a:rPr lang="it-IT" sz="1200" b="1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Snaps</a:t>
            </a:r>
            <a:r>
              <a:rPr lang="it-IT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r>
              <a:rPr lang="en-US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Уникальная система блокировки. Идеальные пропорции, роскошные линии, представляющие совершенный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подход к дизайну.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Инновационные технические решения обновят любую ткань.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Кроме того,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большой технический опыт производства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позволяет предоставить клиенту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кнопки любого типа.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Большое разнообразие продуктов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подобраны для  любого материала</a:t>
            </a:r>
            <a:endParaRPr lang="en-US" sz="12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Tx/>
              <a:buNone/>
            </a:pPr>
            <a:endParaRPr lang="it-IT" sz="12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Tx/>
              <a:buNone/>
            </a:pPr>
            <a:endParaRPr lang="it-IT" sz="12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Tx/>
              <a:buNone/>
            </a:pPr>
            <a:endParaRPr lang="it-IT" sz="12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Tx/>
              <a:buNone/>
            </a:pPr>
            <a:r>
              <a:rPr lang="it-IT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</a:t>
            </a:r>
            <a:endParaRPr lang="it-IT" sz="1200" b="1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Tx/>
              <a:buNone/>
            </a:pPr>
            <a:endParaRPr lang="it-IT" sz="12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Tx/>
              <a:buNone/>
            </a:pPr>
            <a:endParaRPr lang="it-IT" sz="12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Tx/>
              <a:buNone/>
            </a:pPr>
            <a:endParaRPr lang="it-IT" sz="12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Tx/>
              <a:buNone/>
            </a:pPr>
            <a:endParaRPr lang="it-IT" sz="12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Tx/>
              <a:buNone/>
            </a:pPr>
            <a:r>
              <a:rPr lang="it-IT" sz="1200" b="1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</a:t>
            </a:r>
          </a:p>
          <a:p>
            <a:pPr algn="just">
              <a:buFontTx/>
              <a:buNone/>
            </a:pPr>
            <a:r>
              <a:rPr lang="it-IT" sz="1200" b="1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</a:t>
            </a:r>
            <a:endParaRPr lang="it-IT" sz="12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Tx/>
              <a:buNone/>
            </a:pPr>
            <a:endParaRPr lang="it-IT" sz="1200" b="1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Tx/>
              <a:buNone/>
            </a:pPr>
            <a:endParaRPr lang="it-IT" sz="12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Tx/>
              <a:buNone/>
            </a:pPr>
            <a:endParaRPr lang="it-IT" sz="12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Tx/>
              <a:buNone/>
            </a:pPr>
            <a:endParaRPr lang="it-IT" sz="12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Tx/>
              <a:buNone/>
            </a:pPr>
            <a:endParaRPr lang="it-IT" sz="12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Tx/>
              <a:buNone/>
            </a:pPr>
            <a:endParaRPr lang="it-IT" sz="12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Tx/>
              <a:buNone/>
            </a:pPr>
            <a:endParaRPr lang="it-IT" sz="12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Tx/>
              <a:buNone/>
            </a:pPr>
            <a:endParaRPr lang="it-IT" sz="12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Tx/>
              <a:buNone/>
            </a:pPr>
            <a:r>
              <a:rPr lang="it-IT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</a:t>
            </a:r>
          </a:p>
          <a:p>
            <a:pPr algn="just">
              <a:buFontTx/>
              <a:buNone/>
            </a:pPr>
            <a:r>
              <a:rPr lang="it-IT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</a:t>
            </a:r>
          </a:p>
        </p:txBody>
      </p:sp>
      <p:pic>
        <p:nvPicPr>
          <p:cNvPr id="33797" name="Immagine 7" descr="http://www.riri.com/images/prodotti/cobra/1ex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7867" y="1259235"/>
            <a:ext cx="1620000" cy="1499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798" name="Immagine 8" descr="http://www.riri.com/images/prodotti/cobra/3ex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0743" y="3586948"/>
            <a:ext cx="1620000" cy="1272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762125" y="6227787"/>
            <a:ext cx="57610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de-CH" sz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Group Presentation</a:t>
            </a:r>
            <a:endParaRPr lang="it-IT" sz="1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eaLnBrk="0" hangingPunct="0">
              <a:defRPr/>
            </a:pPr>
            <a:endParaRPr lang="it-IT" sz="1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olo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de-CH" sz="2400" dirty="0" smtClean="0">
                <a:solidFill>
                  <a:srgbClr val="E3221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Cobrax product </a:t>
            </a:r>
            <a:r>
              <a:rPr lang="de-CH" sz="2400" dirty="0" err="1" smtClean="0">
                <a:solidFill>
                  <a:srgbClr val="E3221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portfolio</a:t>
            </a:r>
            <a:r>
              <a:rPr lang="de-CH" sz="2400" dirty="0" smtClean="0">
                <a:solidFill>
                  <a:srgbClr val="E3221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it-IT" sz="2400" dirty="0" smtClean="0">
              <a:solidFill>
                <a:srgbClr val="E3221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4819" name="Segnaposto contenuto 5"/>
          <p:cNvSpPr>
            <a:spLocks noGrp="1"/>
          </p:cNvSpPr>
          <p:nvPr>
            <p:ph idx="1"/>
          </p:nvPr>
        </p:nvSpPr>
        <p:spPr bwMode="auto">
          <a:xfrm>
            <a:off x="2338388" y="1066800"/>
            <a:ext cx="5795962" cy="50165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buFontTx/>
              <a:buNone/>
            </a:pPr>
            <a:r>
              <a:rPr lang="it-IT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</a:t>
            </a:r>
          </a:p>
          <a:p>
            <a:pPr algn="just">
              <a:buFontTx/>
              <a:buNone/>
            </a:pPr>
            <a:endParaRPr lang="it-IT" sz="12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None/>
            </a:pPr>
            <a:r>
              <a:rPr lang="it-IT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</a:t>
            </a:r>
            <a:r>
              <a:rPr lang="it-IT" sz="1200" b="1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Rivets: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Заклепки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Всегда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небольшого размера, соединяют карманы с основой,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крошечные детали,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которые персонализируют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оживляют изделие.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Теперь они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снова входят в моду через широкий выбор цветов, металлический блеск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скульптурные формы. Используются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как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соединения, можно использовать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кожаных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изделиях</a:t>
            </a:r>
            <a:endParaRPr lang="en-US" sz="12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Tx/>
              <a:buNone/>
            </a:pPr>
            <a:endParaRPr lang="it-IT" sz="1200" b="1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Tx/>
              <a:buNone/>
            </a:pPr>
            <a:endParaRPr lang="it-IT" sz="12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Tx/>
              <a:buNone/>
            </a:pPr>
            <a:endParaRPr lang="it-IT" sz="12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Tx/>
              <a:buNone/>
            </a:pPr>
            <a:endParaRPr lang="it-IT" sz="12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Tx/>
              <a:buNone/>
            </a:pPr>
            <a:endParaRPr lang="it-IT" sz="12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Tx/>
              <a:buNone/>
            </a:pPr>
            <a:r>
              <a:rPr lang="it-IT" sz="1200" b="1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</a:p>
          <a:p>
            <a:pPr algn="just">
              <a:buNone/>
            </a:pPr>
            <a:r>
              <a:rPr lang="it-IT" sz="1200" b="1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Accessories: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Аксессуары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люверсы, металлические части, прокладки и новые решения, которые делают изделия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обновленными. Они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приносят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новые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идеи, яркие вдохновения и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ясность,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которые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превращают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классические ткани, технические и спортивные,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эксклюзивные изделия.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Спонтанность, инстинкт и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технологичность</a:t>
            </a:r>
            <a:endParaRPr lang="en-US" sz="12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Tx/>
              <a:buNone/>
            </a:pPr>
            <a:endParaRPr lang="it-IT" sz="1200" b="1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Tx/>
              <a:buNone/>
            </a:pPr>
            <a:r>
              <a:rPr lang="it-IT" sz="1200" b="1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</a:t>
            </a:r>
            <a:endParaRPr lang="it-IT" sz="12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Tx/>
              <a:buNone/>
            </a:pPr>
            <a:endParaRPr lang="it-IT" sz="1200" b="1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Tx/>
              <a:buNone/>
            </a:pPr>
            <a:endParaRPr lang="it-IT" sz="12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Tx/>
              <a:buNone/>
            </a:pPr>
            <a:endParaRPr lang="it-IT" sz="12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Tx/>
              <a:buNone/>
            </a:pPr>
            <a:endParaRPr lang="it-IT" sz="12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Tx/>
              <a:buNone/>
            </a:pPr>
            <a:endParaRPr lang="it-IT" sz="12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Tx/>
              <a:buNone/>
            </a:pPr>
            <a:endParaRPr lang="it-IT" sz="12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Tx/>
              <a:buNone/>
            </a:pPr>
            <a:endParaRPr lang="it-IT" sz="12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Tx/>
              <a:buNone/>
            </a:pPr>
            <a:endParaRPr lang="it-IT" sz="12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Tx/>
              <a:buNone/>
            </a:pPr>
            <a:r>
              <a:rPr lang="it-IT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</a:t>
            </a:r>
          </a:p>
          <a:p>
            <a:pPr algn="just">
              <a:buFontTx/>
              <a:buNone/>
            </a:pPr>
            <a:r>
              <a:rPr lang="it-IT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</a:t>
            </a:r>
          </a:p>
        </p:txBody>
      </p:sp>
      <p:pic>
        <p:nvPicPr>
          <p:cNvPr id="34821" name="Immagine 9" descr="http://www.riri.com/images/prodotti/cobra/5ex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0583" y="1403251"/>
            <a:ext cx="1620000" cy="1325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822" name="Immagine 10" descr="http://www.riri.com/images/prodotti/cobra/8ex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6767" y="3682620"/>
            <a:ext cx="1620000" cy="1321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762125" y="6227787"/>
            <a:ext cx="57610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de-CH" sz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Group Presentation</a:t>
            </a:r>
            <a:endParaRPr lang="it-IT" sz="1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eaLnBrk="0" hangingPunct="0">
              <a:defRPr/>
            </a:pPr>
            <a:endParaRPr lang="it-IT" sz="1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762125" y="6227763"/>
            <a:ext cx="57610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it-IT" sz="1200">
              <a:solidFill>
                <a:schemeClr val="bg1"/>
              </a:solidFill>
              <a:latin typeface="+mj-lt"/>
              <a:ea typeface="ＭＳ Ｐゴシック"/>
              <a:cs typeface="ＭＳ Ｐゴシック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762125" y="6227787"/>
            <a:ext cx="57610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de-CH" sz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Group Presentation</a:t>
            </a:r>
            <a:endParaRPr lang="it-IT" sz="1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eaLnBrk="0" hangingPunct="0">
              <a:defRPr/>
            </a:pPr>
            <a:endParaRPr lang="it-IT" sz="1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 bwMode="auto">
          <a:xfrm>
            <a:off x="449263" y="274638"/>
            <a:ext cx="8099425" cy="1139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04875" eaLnBrk="0" hangingPunct="0">
              <a:defRPr/>
            </a:pPr>
            <a:r>
              <a:rPr lang="ru-RU" dirty="0" smtClean="0">
                <a:solidFill>
                  <a:srgbClr val="E3221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Филиалы и сеть продаж</a:t>
            </a:r>
            <a:endParaRPr lang="it-IT" dirty="0" smtClean="0">
              <a:solidFill>
                <a:srgbClr val="E3221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048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 dirty="0" smtClean="0">
              <a:ln>
                <a:noFill/>
              </a:ln>
              <a:solidFill>
                <a:srgbClr val="E32219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266" name="AutoShape 2" descr="data:image/jpeg;base64,/9j/4AAQSkZJRgABAQAAAQABAAD/2wCEAAkGBhMQEBQUEhQUFRAWEBUVFBQVFxQUFRUUFxYVFBYVFxUXHCYeFxkjGRQUHy8gIycpLCwsFR4xNTAtNSYsLCkBCQoKDgwOGg8PGiwkHyQsKSwsLCwsKSwsKSwsLCwsLC0qKSksLC8sLCwsLCwsLCwsLCksLCwpKSwsLCwsLywsLP/AABEIALoBDwMBIgACEQEDEQH/xAAcAAABBQEBAQAAAAAAAAAAAAAAAQMEBQYCBwj/xAA7EAABBAAEAwcBBwIFBQEAAAABAAIDEQQSITEFQVEGEyIyYXGBkRRCobHB0fBS4RUjYnKCBzNjkvEW/8QAGgEAAgMBAQAAAAAAAAAAAAAAAAECAwQFBv/EAC4RAAICAQQABAUDBQEAAAAAAAABAhEDBBIhMRNBUYEFIjJxoRRhkSMzQsHwFf/aAAwDAQACEQMRAD8ApCUloKF6c86FotCEAFotCEAFotCEAFotCEAFotCEAFpbXKnYHhpe9ofYbWYgVmy9ddrUMmSONbpMnCEpuokRoJNCyempVnD2emczO4NjZ/VI4NH6la/h+Lgw0bmsjshoOZrQHHQFzszr2B3VHxbtBK7ExNwcks2cNBjc5xANnw28URWp0oLkZPid/wBtG39LGH1v2RAw3AC802aI0NXAvcwe7g3Tmux2ZlPkdG/WhlfVnkAHgXstHDFDhL+1vIkee8LGhwawnSmk7ai6Huo/aDiMT5xBBh4ZnyYcPbLbZHsABNuaeTTRqwTdqMNfmbfBZ+lxV5mSlwzm+YOG+4I2NGjz1TRYVvMDh8SWsifGWB7niQODZZGj7jgHOy5aNnpSoeLcFETqEjHNJytcCG24Xo5v3XWDtoVux6yMnUuDNk0co8wdmeKS1KxGGLSQQQRuCoxat3ZkTObRaChAwtFoQgQWi0IQAWi0IQAWi0IQAWumnVcpWboAQoQUIAEIQgAQhCABCEIAEIQgAQhIQeW/roPqdkm6VsaTbpEzBwAtc6s0mzGXVHfOfbkOaucBwp0bC2QjvXyObILBdbW2QfS+ag4LA4yKMtdDbnzZoBma0uIaW5m1ZewaE3sB1TreBS4IQyPcJHNovZleDbiQ55vc+Jo3B02Xmvim/NDh9O69VR28EFiRdx4b7Phzbz3ha7U2S4OFctgNB8Kj4K3JMwEgbEg77VQ1voqPtdxeSTIw5hEC/KRYz2dA4c61+qI2tgEbslygtk76RrnhoB0bQJoEg7ge5WbSfDpywqU503bSKs63zTT6LnjvHcLLnJbNIBJ4GghjHlpAt584Zm/9iOSyhx8veia6lDy7O1tU53K+nIBXPHMSMUYntymmhpYzK1gFk5cg8Y+QbN6qixGhNAt28GpF/wDLX4XodJihjhUfeyKlfRccO7f4rDzd5n7yz4mPvK4VVf6eW3Rdce7Tfanunawx/wCYzOwnOzVtB10PFYPLb2Wfe2wdDYUKa9jdb0fzV2TDB8pclikzW4btAyRhEhp4PhPUfzmnHrIYZjHOaHuyNId4idBlF/iaC1UOHfGxjX1Zia4EG7aRmH0BCpxZVCaxvz6Muqw2vEXuIUJXJFuMAIQhAAhCEACEIQAIQhAAlZukSs3QAhQgoQAIQhAAhCEACEIQAIQhAAumyNYx7nOoiN+VuvjNUG2NdSVymuKZGQhznAyEnKzUeHUOcTVE3VBU538tepp0qvJfodcFgmY5mNYxww0b9W5y4Mbs5tE33ZtwHstDxXtM/EObI1j2lzxBh4nUWPjc2zI9u58QaL2GvRZHhnaYxYebDhpcyVv3iAA7QkgV1H4BXXYvjDGYoCWTNmYKkIsskLcupOzQ22m9NSufkh3Jrrr7HVT8iuwfFHvkLO7YImuJcPCHAk7Mc6z5hoByWoxPD3SwYkPjnE+VhMJOVlsoRlrQPH4bGhI1VZxfhmDjlAglhkc51yCSgAwBxlcHkUA4euh2UrspgGucdQImOcxskMz3yte63MrM4Rv8lkZQDYvZVuEY1OHFfkW3kyeCwkrnZWNcHDU7tyWa8RO2ylvjfGXxzCYEssVUgLg3w3Y2s60dAV6JxXh0LTCI5HOHdlzw4ZnSuF5SdzodSqvi/EjGyo2jkdw4kHlsaJ1KzZvimSM+IKv+8/8AVFThtPPXSaZMmV2ckk5jQoW3J6Vd78lXYjQmjbb3qvmuS0WOgDtZbc7TUEh1EbOsakKix+EfDR1yPBLHdRdEe4W7FroZlXTIQknwV0j9K03+fr0Vrw7jRGRhstblok3TSKIA5AdFSTS6Edfr9V1heItjYRkGa7za3tVfqqcsub9OTQlao3pSLmJ1tB6gH6hdLto4YIQhAgQhCABCEIAEIQgASs3SJWboAQoQUIAEIQgAQhCABCEIAEIQgAWe47i3NlAFeVpafrf42tCqHtM3LkdVg+E+95hr9VRqF8lmnTOp0VsbuevuNrUmNwN1YurAo6aWRevK6UEYgfdAHUfzdPRSAakA1yNrLGZ06LTA4AzSNGbrlcQcpbtoOeqmP4Bio2g+I4ZsouVtmJrg7KXHrVFVUWPLSCywQbABIo9RqrfgvaWVkliV2Vwc1zXm4yHAg5mu0O/RN7n0Co9UdPAYw4OBc6L/ALgGa9Rpp903d8tFlOI44ukcdM17MoitgQR6D8VKwvCMsEYa4vblJY+MeFti3RganQa+1qrmyMdlcTmod25rfC86WCeR09V5rPcHtatIlki30VWMLXWaJ11s7Fc42B3cDMMzDdNJ22ojoFZYyFuZ9ENtuoyh9WRYBG/PVQJ8dmyRMslxaMoA82obtvq5VQyW1sFHTtXuMZxnh/dm2+W6rnpufZVQeWk1uQW/UV+q0XbDgsuFxD2OcJGtNZ2agXuCPuuG3wqnhEfeysZVgvBJ6Nb4j+S60N0kk+ybaimzdwtprR0aB9AAu0IXpDgAhCECBCEIAEIQgAQhCABKzdIlZugBChBQgAQhCABCEIAEIQgAQhCABNy4ZkgyyC4yRYBo6HcHkU4hJq1THFtO0V/F/wDp45kbp8I8YjDAnUUJWAaEPYOYO/tdLKiYjQ7D81u8FxObBy99D4ga76E7Sgc29JAOfPZR+0/AoMe12L4Z4iLOIwtVKzm6QM3Lb3q1x5xliltl7M7WOayRtGSwmN7twJa11EHK8ZmmjdGiD6KbxFjYpGkuYRIBIRFdMDjeTxdPw5qDhMA57JHGqjDbs6kvdkAaOet2eSTE8OdGQHtcwkAgOBFg62L3CN5OjXcO7U4eEZLc+Ai3Ne3LrXQaXtTgrPtnjznYA3KHOEo0AIFXsNGmwNudrzzB4R800ccfmc9rW3oLvn6LZ43hWIxUshw8LnsL3Eu+7uapz6ofsFzNZTnH3LoW0ysdxoii5rqOpdzI5AHZcR9s24aXvIYyZWsLWl58LXEVmoamui3HZSPHsidhsRAPs5aWseTE8x6Gw0ZydfbcrzXtH2fdhnnOyRhNFocDlAIvzcyOijjw4000D3pVI5d2yxL7Esr3xnNbD5fFvQU/svgKDpiKz6MHRvMj3P4BU/BOCmd1uBEQOp/q/wBI/UrbNAAAFADYcqXa0eC34j9jnarNS2L3OkJEq6hzRUJEtIGIhCECBCEoCAEQuqS5ECOErd046EirBFixYq/a0jW6oGNlCUhIgAQhCBAhCEACEIQAJEqQoAt8D2VxMzQ5sdNOxeQ2x1o6qdB2BxDhZdG30su+dAn4O3TgBoRQArRzT+oTGJ7ZPBuMGul6g+nUehXDzavVw7jS+1/k72DR6TJ1O396/HAzi+xGKZs1rx/pdr9DRWcl4HNFKJohLDM0g5wxw1HO60Prz52t3gu3l13lg+opaXB8eZIOX1Wf/wBNyW3JG/wXP4YoPdjk1+Tx/G8TAmMojjLnOa98cmYASgU6SN7dg7m3b00SYjjULh4gYYgwHuswcwyXqGtIoNrahz5L2HF8Ow0tGSON2vNrSuMPwHAs8uFw4PXuoyfqQSqXnj5E1gl5niGFxOFLg4eCUuGUAChelgg+YXfJerY/i7IGMibQaxo+fU9Sd1o28MwgNiCAO6iKO/rSpuNdk8PNZD5I3Hplc2/Yi/xWfLLeasEVC7KTDccD3jkTr00U7ifGY8uRzQ4HQtcAQfcH3WfxnBnYVxcHseOurT9Cs9Jx4B/iewUdAT9PxWd23wa+K5PQMBwXBSNH+SxumgbmYPbK0gK2bwvDsHhhjr/aD+Jsrz7C9oHkitq3B3+VbYrtSY47O52Ct/UZKpyf8szfpoXaS/g08nDsM/QxRH/i3T5CoeMdlI6LobY7+iyWn66hUmB7SPNkp+TtVYIFFSx6vLjdxkyvJpMc+GimLda5jl+iVrSVq+y3AocUwzylxt7mhjdBpWpO96rcYfA4eLKGMYK0GgsfO9r0sdbGUFJLtHnZaWUZOLfTPHXxkGiCD0IIP0XJC9f4p2YgxVF7adyc00756qik/wCn8DHEve8s0ysFA31Lv0U46uD7IS00l0ZzhHY+WYZn/wCUwttpIBJ+LsBS+J9iHNjYcOHyuLqd5RpyNcha1U0jXEMbnF0K5ADTzK6w4DWhtjQKmeomnf4LY4IvgwuE4JhYgGTsc6ShmOY1mOpAo8trV9DDh4mObFEwwg5n2QQTptZNnRSeO8KbMx2Rje9IOV15fr1Xmrpi3Q9aq04LxldkZvwn0ekxTYfFsdGWjLlqjQ0/09PhZPtF2K+zsEkRe8Zqc0jUXsRXLlr6KswfESCPQ2vQsEW4zD5XudrVlvhOmu6UlLA7T4HFrMqa5PJC3VIWqQ6IpO5K6JiI+VGVP9yUndoEM5EZU9kQIkhjGVFKT9mPRAwjuiLERsqKUr7G+6rVdjhkh+6UWhkKklKTJhXA0QbXLoSNwmAzZr99U7BjXs8pI+TX0SZUohNXWnVZ8mmw5frii/HqcuP6ZMsIu0M1eYfNqSztbIzz/WjX1VHkXQaRzXMy/CIP+3KvudLH8Wkvrjf2NFh+3AdQztB96/NT5OPW28wPssNPgWP1c0X1Gh/uljwuTyuNdP7Ll5tDmxdr3XJ1MGtw5enT9HwWvFuKtkdlJWfm7Lxymw7QqYHk7td7gWgvA2NH5CypOJqbTHMD2fEI8MhHp5m/Q7fC5xzj95zXewI/ApHYr1B+aUeZxP3f1SdsE6Fac/hbp6qRw/g2Z1Wl4ZDrsFruCcPDXFxqyq3wSHeBwfY3Ub7l5Fk/ddyf7VoVrQAfEw5vUbf3VXiYQ8V6LjhmIlja5mvdt1aRuL+6OvX4XQ0men4b9jnarDf9Re5ooc1Ak16Kq4rxVl1d1vrzVRjOPu1p2lLP4h5N6/3Xcx4ObZxZ5uKRqYeOxsa6iA4n3UB/aw565A7rNZbSFtLQsMSh5pGtl7at5tBHLl8rKccx0c0lxMyNrXlZJskqDKDaRgVkMUYcorlklLhjuH0Wq7Pcb7nzE0Ry1WaiwxKnxgBE4qSphBuLtFrxLAxtAoeM6+wVUcGtA7Dg72Vz9laORVMZ0i6ULM+7BnouHYE9Fp2YMEaNTzeGBPxaF4RjnYVcHDrbO4Q121fqm/8A87fRNZ0LwWYwRkLpod0v4Wql7Pe3wpfD4Y4PML056hDzKuAWF3yZ7A8Uy6PjBHvRC0GD4jDIMoBDuh/dcySQlxJDAOWg/ILk4yJg8BbZ/wDGbVUmpeRZFOPmRu0nCmxwh+YNJO3Nx9FlYw0eZtn3VrxOd0rre5xrQDQAezeSgd2tGNNRplORpvgjF2ugA+Ake5x3JpTYMGXmgQPc0rJ3Zp2VoaQXk+LUZQPzUnOK7IqDfRne7SGJWWJwBjkLHVoaJH5pqWIAmtRehqrUt1kaog92uo4LPoN1J7tOueSwMoUDfqSixUM4HEthJcGhz/u3s319SmcTM6Rxc824/wA2T3dpO7SaT7JJtdEQx3uAfcBctgaOQHtp+Gym92ju1TPTYZ/VFF0NTmh9Mn/I1BHXsrzh8h5HZcwcDc1tv0J0DfvehXWH4JP3oaG6bl58oHUkc/Tdea1mk8KfydPo9Ho9V4kPn7XZo8AS79egVmGaaDTl+/umsLA1jaGw+pPUp7FThjC5xAaBZPRSw4tit9iy5N746Mr2kw7Ii111nJ09eqqR4k1xziv2h5OzRo329Uzw3GAHK7etD+hXW0+p/wAZexydRpr+aHuS5IqTbGE8lOdHdBShAGNqtVv3Uc/aVP2W+SVmAAKt44M2wTjMFrqlvJbCA3BaLuLAEnZXjcJ4dFZ8PwV1oKpUyzUWxxWRC5KHDoE46FcGFU2i4eE7dtvZdU0a8lFMaQgoodlphpmKU6Frhpp6rP2RzXbMQ8cyoOHoySn6k3EYIg7hQ5MGDu4J4cWdVEAqPLIHbaKUd3mRdeQ3/gjCf+4B8Lo9mWuGjyR6mh+CZM7htSdj4m4aEWpvf5Mh8nmhifsq0Dz6+gVZPwPLpdnktLFjmHcEKdHgIpNbP4JeLKPY/CjLoxTOEOOwObltSSThczTsT7FbSTgA+46j/OirMXwvEtsinD03U450yLw0ZbEYLKPEfGeXP5KjdytDPwV4ZnkNE7Nq3H9lA/w911WqvjNPzKJQryK3uUndK6j4FI7lookuELTRUlNMTg0V/co7pTe6Sd0nuI7SF3SseAw1NZAoNO6bEKuuD5W6kD91CcuCcI8l1gOEmW3u25H8yPXkrCbDhraAoDYfqepXfBeIh9sIqvL6jp7hSsXFoVxst7+Ts4aUKRRHdYztlxzO7uWHwN8xHN3T2C0XaXiH2eMlvnd4W+/MrzhrLNnc/KgWMfY0AfCjvr5Uknw/muHs0PVMRbdnOINc4Mk8w8pPP0V/Lhi53ysEGUeh6jqtV2d48XHu5D/mDyuP3h091rxZn0zHlwrtGmwnCu7Fu12+EuLwpGqsDBnAJvTkiTDkiq05Ke93bK9nBVYZ+qucNMa9FF+xhpUlszWgB1JTd9DiqODEuTEppiXJiUFIntIJhXJhU8xLkxJ7hbSvMK5MKsDEuXQqW4W0rjCuDArEwrh0Ke4jtK4wpHRgjUa8lPMS4MSluFtK0Yc+qtuH8OkrNplrYn+Um2sPJOtxb2itCOiUm2qQ4pLsehxL2nxBrWj1T7+Oxgamz0Cp5ml37C00OHudsCo7Ivse9romYvjrH7sv3UX/ABjL5I2hPQ8Ecd6HunjwIDchS/prgXzvkqpeJyv0sD0AUSdrj5rV43CBh8300XEwZz1+imppdIrcG+2UPcpO5VvK2M7N+n91HMSsUyDgQO5ShhCm9yk7lPcLaNQTuaQQSKNrW8I42MQ0tcQJWiyOreTh+qy/crPf4ge/kewluS4wQaskZa9qtZNTVfua9Ne79jvtdxPv5zl8jCWt9a3P1WfLyDspzmn+aKE/zaLGbSRBr/dEzf3RB/8AFziP4ECIz36+iblNixyK7kdd/RL3NN/n86IGavsx207p2Wcuc2gA/dzfcfeHrut9DimysDmODmEWCDYI9F4jz/XmFpuxnGPs02V7j3DzTr2a7k+uXr6eympepVKHmjd4vEAGgqXEve42Q4NvSwVqJcsdn7x57qhx2IMjvMT9QB8LXjfojJkRqnsXJjUnu0hjWSzVRF7tJ3al92kMSdiohmNcmJTREErw1PcG0rzGgQWphaOiSkbhbSOMDY3AXDuGnqFJorlzfVPcw2oiHDUjM0fdtSDEFyYQpWRoY+0gbMC4OLPIAJ8wrgxp8C5I78S8qPJnO5KmmJcGFSTSItNkB0HUrjuVbRcPvfQJyfhnNnPl0T8RC2FKYkhiVwzhn9R+idHDmjfX5R4iDw2UseCc7YWun4BwGqvY468o06JuaIO3NJeIx+GZ+eLKxz3aNa27Gup0FetrFd0GNDa1sl3XO4637bfC9C41E58WSIX/AFVvQ2oc9fyWDxOFLT+aoyycmX4oqKGXEFVs8WpP8pWbW/sm5ogRsqy4hYZxHsPonJ239Eww5T62pzGgs90xFO7f1UqB3VNzRZdNl1E6kAMzij8finsJKkxkV6joouHmo+qQGwg7YSNjbG4Z6FZrIJHIHTWuqch7Ug+aP6O/cLOPdp0KaE1+hHL+/wAqxZJLplbxxfaPoGkjmrtIqiQ33aO6TiVFgNd0k7lOpCnYUN9wk7gJxIgQ0YAuTh04Sgp2woYdCuDEpKQhOxURTGucilFAClZGhiOAHUrvIBsE+Bom3JWOhkaFEkidkCaITEMOJTzG6LhycGybEgBCV4B3CbTrhokMhTM1UXFcLjlHjbrycNHD5/QqaUhU/Ij0Y7ifZt8erQZI97aPG3/czmPVv0VG6HmNRt6WvTllO1MYbiYqAGaN2ahWahpm6/KqlGi2Mr4Mfi8Mm4HVQ/leytsQ0a6DcqvI1USYmIgDgquVpYeW6uwNf+KiY5oynTqmBCZLY9P5/dVrpKdXr8qzjaL2/lKvxo1H86oAfZi7HVJhpCXUmK/NWHDmgnbmfyQB/9k="/>
          <p:cNvSpPr>
            <a:spLocks noChangeAspect="1" noChangeArrowheads="1"/>
          </p:cNvSpPr>
          <p:nvPr/>
        </p:nvSpPr>
        <p:spPr bwMode="auto">
          <a:xfrm>
            <a:off x="63500" y="-855663"/>
            <a:ext cx="2581275" cy="1771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CH"/>
          </a:p>
        </p:txBody>
      </p:sp>
      <p:sp>
        <p:nvSpPr>
          <p:cNvPr id="12296" name="AutoShape 8" descr="data:image/jpeg;base64,/9j/4AAQSkZJRgABAQAAAQABAAD/2wCEAAkGBhISERQUEBQUFBUUEBQPEBQUFBQPFA8UFBAVFBQUFBQXHCYeFxkkGRQUHy8gJCcpLCwsFR4xNTAqNSYrLCkBCQoKDgwOGA8PGiwlHSQpLCwsKSksLCwpKSksKSksKSwpLCwpLCksKSkpKSwsLCwpLCkpLCwsKSwsLCkpKSwpKf/AABEIAOgA2QMBIgACEQEDEQH/xAAcAAABBQEBAQAAAAAAAAAAAAADAQIEBQYABwj/xAA9EAACAQIEBAMFBQUIAwAAAAAAAQIDEQQFEiETMUFRBmFxIjKBkaEHUmKxwUJy0eHwFBUWIzOCkvFjorL/xAAaAQACAwEBAAAAAAAAAAAAAAADBAECBQAG/8QALBEAAgIBBAECBQQDAQAAAAAAAAECAxEEEiExEyJBBVFhgZEjMnGhFFKxYv/aAAwDAQACEQMRAD8A9S0naQmk6xoZEsA9ImkJpOsdkjAPSJpCWO0k5OwC0jdIawmknJGAWkbpDOJUZt4moUPeblL7sFqflfsXjmTwgc5Ristlg4DXAy9HxPicTJrD0lCzs3Pmv+VlfysdUwFeV+Lian7sbU0/ry+QfwtfueBR6mL/AGps0s7Lnb47ApV4fej/AMl/Ey9bwrF+9OcvLXz9XzBf4Yp2avU3/Hyt222CqmP+wJ6iX+prFOL5ST9Gmc4GQl4Xp221376nf+AOOUVIf6dapH4uxdUL2kUepfvE2DgDlTM9SxuMh+1CqvxKzfxW5Nw3iWLemtCVN9/ej8+hDqmvqSr4S74J8qYOVMlppq6aa8hkqZVSCOOSFKmBnTJ0oApQDRmAlAgTpEedEsZ0wM6YaMgEoFXUokWrQLadIjVKQeMhSysqKlMFpJ9ekRtAdPIjJOLwev2OsOsdY8jk99gbpE0j7HWOydgZYSwSwljsnYGaSuzDOaVJqLac3ygnv8eyKTxJ4xak6GDWup7sprdQ9O7KfLchcJ8Ss3Oq92276b/qPVabK3T4+nuZt2rw9tf5L2vjZ1ebsvurZfzFo4fsjqUCfRgFk1FYQvGLm8yEw2EUeSS9EE4UU23zfff4BWtttgE6IDOXyNbVFcIDUir+zt38xvBJdOGwnCLKeCvjyROCCq4UsVAJKnsT5WiHSmVFLCDsRl0bbpW8yzhh0jnQXVX9dyfM8nKhYwzMzwDpu9KTXkt18iRh84s9NZaX0kvdfr2LyWHXYr8fl8Wt16vt6hFZGf7gEqZV8wf2DON+QKUCqhOeHe3t02/d6x84suKNWM4qUHdP+rPsc04/wTCanx7kaUAU6ZNlADKBeMiJQIM6ZHqUywnABOAeMhacCrq0iLwC1q0yNwxhSEp18npljrC2OPLHshtjrDjjjhtjIeKc/lJvD4Z2fKtUX7K+6vMtfE+bulDRTf8AmT2v9yPWXr2Mtg8Mor6t9+7Zo6SjP6kvsZOt1Dz4ofcl5XhqWHp/5a1VGvam+nku7DUoXBU1dk2lAalxyKR54C0YEumgdOBIihWbHq4jkhziScLg9Su3ZfmLiMI4eafJi3kWcDSg8ZIqidYJYRxLZIwMaQlh7gdCJ2TsD1A50wqidYpkJgBoB1sOpJpkmSI9efYtFspJLBS47Cc1e6tf0fdFLQxMqMrx3i/fj39PM1FSlcqMzwq6c+qNGqaa2syL6mnuiWNGrGcVKLumthJwKTB4h4eavfhTtf8AA3yl6dGaGUQco7GGrn5I89kOcAE4E2cAE4F4yKyiQakCPoJ1SAHQMRkKyjyb6x1hTjzp6cSwPEVlCLk+SVwpnPF+NtBQT395/oglUPJNRA32eODkZ3E4l1aspPv/AEiVwrR+NmQ8D5r9Syqu9kvV2NyXpxFHn4erMn2dQgTaUAFGJMpxFrGN1RC04hoobBBEKtjsUEpSs0+zvuEqVnLm/TyBIcgTSzkMnxgRDZSuOnESMSyIGoLRgIqQWnCxVsmKFOHWB1ZFS7GVZkdoe0KoBFwCfIB0yNjcvco3Su107otYQSFafb5kq1p8FZVKSwzJZlQcaCvGzbcbPt3sO8PZhri6cvep8vxQ6fLl8g+d0Xrd99k/p0M7Gu6NaNRck7S84vmaUI+Sv69mNZPw2p+3TNfOIGUSS7NXXJ7oFNC0WPyREqQAaSXNAdIxFi0o8m0FOOMI3xG7GAz/ABmuq/U2+Y1dNOT8jzOpW1Sb7ysjT+Hwy3IyPiVmEoF3ltDa7JThvy96Df1uvoBw20UvSPzLCMN4vsmg1knnIKuK24A0YkumiLTRLgwUw1YaIS1hKAZxuLt8jcVwMg7hIrcSMLMe47lGwiQrQqQqFRQuIKhJTsM4h2DshBk4jLthIRZPRHYyNIKoDjrFWyUhqOsKdY4ko88jeS/d/UyeaUtmbLOIb/7f1MvmUNma+kl6UYGvhlssvDOL10Enzg+G/Rbx+jXyLCSMz4Qr2q1IfejqXrF/wZqZoHbHbY0G0s99KZFmgViRNAbEplpLk15xxxjG0VHietpoP0PLKeI9petz0bxxUtQfoeUwr+18T0Hw6P6WTzPxVt2/wjfYGtq079G38rfr9C3pMyOR4xX37WNNQxCKX1tMLpbVKISVNxfl3DU2Pp1Lj3ST5bCjl8x5R+Q+mwqmyNZrmEiwbQaLJEZ3YTQCVRdg6YFhonRv1OcuwoqiVLjVSHqCOFiyGyUjrCiiEEnHHCkHCM6xzQpxxX5pR9nV22MrmUeZssdTvB29fkY7MnszS0byZOvjgpclqacXT85OL/3Ra/OxuJo89w1S2Ipv/wA0P/pHocxjVL1p/QT+HP0SX1I8wQaYEChyXZrDhLnGSbBmPHv+gePTr2kezeN6GrDt9rniWPpvVtv5dfkb2heKfuef1kc6hp/I0GX4u1jW5di00jzjCYprSn2/VmnyrGvYdmlOJmrNM/obuhVJlOZQYTFFrQrGVbXg2qbcosFZiShtdA4TDU5bCrWBtNMHGRMhNWI7pobJWZV+ossxJcp2O4nIjKQ+LK7S+4PxR8ZEdMciriXUiTFnAIzsEjUKNFsjxThSpIjRwrGajjjmZHxHgZKXsRbUuVvvPmvI1c5vt8ytzKraL1Ppy5L+Y1p5SjLKFNXBThhnm1anw8TRg2nJ1Y3tul7S2v1PRJs81w1bjZnS7Ker0UX/ACPR5s0dS22s/IzNJBQi8ApsEPmwNwSDyZrRbjLi3Mk2Cv8AENDXh5ryPCMzw96mnvK31PoStDVFrumjw3xXhHTrS6NSuvzNf4fLMJRMfXRxZGX2J+X5HFK03eyX1LnD4SMfd29UmU+U5xGol0lZKS81/wBltCuOqWUZcltl6icqjjz0/VfxJeDxd/8AsoMY5y90LlqqJq5DgnEtGxqSRsadRdmHo1Nlz+TKihinfcm4evsZ862jWrsTLB1FYC6t2MqVfZAQqAowCynyTYyCRZFhMNGRVotGQdMcmCUhykDaC5CodFgdQuorgtklcUVTXci6hrmV2E7iaxt9iNSrPfyQsqtkdtJ3oWrVsZHxZmumDSe72LnMceop7nl/i/N3K9nz9lerNLS049TMrV3bsVx9yV9ntLiYqpVfKMHb4uy+h6HORlfs8wHDwzm+dSW37sVZfW5pZzL2+qZFeFEbOQHULUmB1kxQOUuTY6jtQPUdqMnBt5Cajzj7Sso9pVEtpLf1PQ9RXeIMuVehKPW14+oxprPHYn7Curr8lbx2uTwTDTcKm21/0d/yubjDVNkUsMspqT1RetSad+UezLGE7I2IwTm2Yeos9ES1p1SXSqFRSqEunVLuIKEyy1BqGIa+ZXwrBqNbdr0fzX8gLiHjMtlibqzOhVIkKg+UrrbmgLgMb2WEKoeFQqaWJJNOuClWGhaWSqD1MgRrBI1gLgMKwm6xdZD44jxBXYW8iJjqA3V6EOeKBU8Vv6IsqmUdyLOpVUYu3p89iJi8ckiDjMx5b9fyM9mmceYerTNvkWv1SiuBM+zjZpMwumWIxEYR39pJerYXOs2snvuX/wBnOU3viJryh5vq/wCu49JxgtqFKoyf6kvfo3OFw6pU4QjyjFR9bLmdOYk6gGdQUUcjMpY4OqTAaxKkwPEDqItKXJttR2sBrO1mPtN3cH1nawGs7WdtJ3GL8bZI4SdaktpK010T7mMy7Hu+ipzvZN9fJnstenGcXGSumrNHlvirw46E20rxfuvlt2v3Rqaa3ctr7X9mPqqUn/5f9MWFUk06hTYPGatn7y5/iXcmwqjy5RkPMHhlrCsFjV9peaa+W6/Uq6VbfmS6UZTTcd9NpP05P6NlWsBYzyWkKwaFcr6lOcPfi1fk+afx5CxrAsJ9B1NrsspNP1GUsSRVXGQnd/ErtLb+S0hiAqxBCpphYwYNpBlJkrjjJ4gDGLA5jPRG7fPl0uQorOCZTaWR9TF+ZGrZiormU1bHea/P8iBWxd3a7f0Q1Gpe4lK9von47NX0M9jsY3f8+S+Y3G5iuluy6/mUWMxMpu1/5EzmoLgLTQ5yzILgcA8ViI04e0293+zFdZPvsexYXDxpU404bRjFRXn5nlXh/Oo4VPSval70utuy8i+p+OL82Lxrzy2N2zaeFF4Rt51AM6hmaXi5Pt8yRDxBFhlUxSVvzLWpUI/FIjzOLB/2xBFBi0rVk9D1nayNxBdZjbT0O8kaztZH4h3EO2nbyRrAY7DQqwcJq6f080NdUrszzVU4tl4VtvgHZbFRe7owviHI5UKmz63pz6PykBw2K1bPaXVd/NPqh2eZ7KpdPl2M660v2XZ9P5mrlxXPZleNWr/hqVMJSr6Xfbty5mbw+f2dqqt+Jbr4ltSxSkrp3XdbkxsjLgVnRZXyaKlnceHplTu7W95pPzaISr/1dlfGoKqpaMIroHKycuyyWILjC0TPZfNOrC/LUuZs8LQAXSURrTRcuxaOHJlPCFN4i8V0sEtLTnVlDVCH7POyc5dFz6dDO5v9oWJhVcKapxSjC6062pSpxlLdvo218BH1z6NRRjHs0WbZ7QparTTnG8dCu2pLo+25j8Tmk6lnOV7Ky8t7lHi8znUnKdR6pSeqT7v4EeWMY9UowXPYpbCVj+hcVMYl1IdTG2V3+1dR8lyb/T5kOnFz3d7Lnbq+kV5/kanJ/s/xFdcWtF06dvZjb2pLoop9PNnTvSJr06iZN0pO/Zc30IdZdFy/M3Ga+Gqi2UNMV7qW/wAW+rKGvlDXQnx7llFo3qLw+DPOA1otKuCsRamHASqaG42pkRVGuoWGYTXUSdMFKAPMohcRl2ixo57JcyT/AIhZQNDS3+RNFHpa5c4PojiC8Qh8UXikbBbyEviHcQiqqLxCNhO8POoZXxHJmidQrszwetB6cRfIvfmUeDzfF8yMXeaZY0+RUcB3GJLk6qacQbgns1cFDB1Iu9GTXdfxXJh514Q/E/oAnmEn1suyAzUH32Mx3+3X1J1HOJx9+N/NbfQnQzam1qu0uqafs/Lp5lDHEFhhXF79f62Oi5ezA2VQ7a/BYwzakmm5Ravun1+BvMN4ipSoudBwqyUbxpqcacm1+zaT2POHl9KXS3pYX+66S3af/qv0IsrnPspXKqvrJX1MVLE4pJqzq1lF3cpaNU7c5b2S/IHmWPdWvVnFbSqzlHn7rk9P0safKMHh4PU203FpO0fYb2bW3Oz+ppcqyfBLezn6zdvlGwKVco8sZWog+EvyecYXAV6jSjCTb/CbHIvslxNdqVVcOPO8nu/RHoWXY+hSVqcKcPRJP58yyl4hivebh2n70Pj1iJ222riMRmuNb5lL8A/D/wBn+Fwul6VUnHlKS2j+7Hp67s0c4IymP8VOlZyacX7s09UZejRVV/Hy7iq0t9r3PkP/AJWnqW1GnzTC02nsjC53l9PeyQLG+Nb8jPY7xC5dTW0unsr7ZlarUV28RRCxuHW5T4imS8RmFyurYkenJC9EJLsjVYkWaD1KpHnISm0akEwU0DsPkxlxZjKPcFVFVYg8Y7jGhtMDyE/jCqsQOMLxjthPkJ/GEdUg8Yeqyju+fREbSd4TEYSEl7fyMzm+U3vp2XSxcVsbd7sjTxKDQTXYvOyOcow2Myea5FZUoSjzTPRqkYyINfAwl0KS06l0M1/EHHiSMLxLD44t3NNX8PQfLYr63hh9GLuiyPQ5HV0z7IMMxkupJp5o3GV/QDWyOoiM8BUj09SM2R9gmKZ9NEyOZO3owtHOZLk387FX/Z5pPZg9Ml0ZXyzRbwVs0kM/mre0323exd5d4wklpn7UXs0zBRm1zTD06jQRW57QGWmS6NbmOP0705PQ3fTfk/TqVVTHNq6fr5FfHEvk+XmDnJ9Ajsx0Chp0uyVPHsDLGMjyTf8AXMHofYG7JDEaooNLEApVhOBJ9BVgpPoDbkwqUEClUBymTY5XJhoZQ+pHimyfLXH3Kobw2X9PKkh/93rsWWlk+yr1cUbTjC8ch6ztZpbUeY3sm8cXjkLWcpkbSfIywjWtu/gRa+KbAzq3B8UlRJc2+AkathJzuBkxqmSVwF4gkpAmxJSJJ2hdZ2sDcRyOLbQrY1xT6DNQ+U9iCcNDODHsgTwkOyCahEzsIInJe4F4CHZfI54CHYkJg5zIwiVOfzIzy2HYdHBQXQK5DXI7CCb5v3HLAw7CPBR7CQrWCykdhFG5r3A/2aPYXhIXUNciS2WdpQ1iOQ1yOyWSYsmM1DZSG3K5CJF1qF1CHFzOwLqEczjjicDalQE5iHHBIoVVBZM444nA1zE1nHHE4FVVjHM444nB0ZBNRxxxDQJMfqOOIJYmoZIU44lDGMaZxxDLoSwWMtjjjkcxkgbkKcQWiN1DHI444IkMlIZqOOKBEj//2Q=="/>
          <p:cNvSpPr>
            <a:spLocks noChangeAspect="1" noChangeArrowheads="1"/>
          </p:cNvSpPr>
          <p:nvPr/>
        </p:nvSpPr>
        <p:spPr bwMode="auto">
          <a:xfrm>
            <a:off x="63500" y="-1068388"/>
            <a:ext cx="2066925" cy="2209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CH"/>
          </a:p>
        </p:txBody>
      </p:sp>
      <p:sp>
        <p:nvSpPr>
          <p:cNvPr id="12298" name="AutoShape 10" descr="data:image/jpeg;base64,/9j/4AAQSkZJRgABAQAAAQABAAD/2wCEAAkGBhISERQUEBQUFBUUEBQPEBQUFBQPFA8UFBAVFBQUFBQXHCYeFxkkGRQUHy8gJCcpLCwsFR4xNTAqNSYrLCkBCQoKDgwOGA8PGiwlHSQpLCwsKSksLCwpKSksKSksKSwpLCwpLCksKSkpKSwsLCwpLCkpLCwsKSwsLCkpKSwpKf/AABEIAOgA2QMBIgACEQEDEQH/xAAcAAABBQEBAQAAAAAAAAAAAAADAQIEBQYABwj/xAA9EAACAQIEBAMFBQUIAwAAAAAAAQIDEQQFEiETMUFRBmFxIjKBkaEHUmKxwUJy0eHwFBUWIzOCkvFjorL/xAAaAQACAwEBAAAAAAAAAAAAAAADBAECBQAG/8QALBEAAgIBBAECBQQDAQAAAAAAAAECAxEEEiExEyJBBVFhgZEjMnGhFFKxYv/aAAwDAQACEQMRAD8A9S0naQmk6xoZEsA9ImkJpOsdkjAPSJpCWO0k5OwC0jdIawmknJGAWkbpDOJUZt4moUPeblL7sFqflfsXjmTwgc5Ristlg4DXAy9HxPicTJrD0lCzs3Pmv+VlfysdUwFeV+Lian7sbU0/ry+QfwtfueBR6mL/AGps0s7Lnb47ApV4fej/AMl/Ey9bwrF+9OcvLXz9XzBf4Yp2avU3/Hyt222CqmP+wJ6iX+prFOL5ST9Gmc4GQl4Xp221376nf+AOOUVIf6dapH4uxdUL2kUepfvE2DgDlTM9SxuMh+1CqvxKzfxW5Nw3iWLemtCVN9/ej8+hDqmvqSr4S74J8qYOVMlppq6aa8hkqZVSCOOSFKmBnTJ0oApQDRmAlAgTpEedEsZ0wM6YaMgEoFXUokWrQLadIjVKQeMhSysqKlMFpJ9ekRtAdPIjJOLwev2OsOsdY8jk99gbpE0j7HWOydgZYSwSwljsnYGaSuzDOaVJqLac3ygnv8eyKTxJ4xak6GDWup7sprdQ9O7KfLchcJ8Ss3Oq92276b/qPVabK3T4+nuZt2rw9tf5L2vjZ1ebsvurZfzFo4fsjqUCfRgFk1FYQvGLm8yEw2EUeSS9EE4UU23zfff4BWtttgE6IDOXyNbVFcIDUir+zt38xvBJdOGwnCLKeCvjyROCCq4UsVAJKnsT5WiHSmVFLCDsRl0bbpW8yzhh0jnQXVX9dyfM8nKhYwzMzwDpu9KTXkt18iRh84s9NZaX0kvdfr2LyWHXYr8fl8Wt16vt6hFZGf7gEqZV8wf2DON+QKUCqhOeHe3t02/d6x84suKNWM4qUHdP+rPsc04/wTCanx7kaUAU6ZNlADKBeMiJQIM6ZHqUywnABOAeMhacCrq0iLwC1q0yNwxhSEp18npljrC2OPLHshtjrDjjjhtjIeKc/lJvD4Z2fKtUX7K+6vMtfE+bulDRTf8AmT2v9yPWXr2Mtg8Mor6t9+7Zo6SjP6kvsZOt1Dz4ofcl5XhqWHp/5a1VGvam+nku7DUoXBU1dk2lAalxyKR54C0YEumgdOBIihWbHq4jkhziScLg9Su3ZfmLiMI4eafJi3kWcDSg8ZIqidYJYRxLZIwMaQlh7gdCJ2TsD1A50wqidYpkJgBoB1sOpJpkmSI9efYtFspJLBS47Cc1e6tf0fdFLQxMqMrx3i/fj39PM1FSlcqMzwq6c+qNGqaa2syL6mnuiWNGrGcVKLumthJwKTB4h4eavfhTtf8AA3yl6dGaGUQco7GGrn5I89kOcAE4E2cAE4F4yKyiQakCPoJ1SAHQMRkKyjyb6x1hTjzp6cSwPEVlCLk+SVwpnPF+NtBQT395/oglUPJNRA32eODkZ3E4l1aspPv/AEiVwrR+NmQ8D5r9Syqu9kvV2NyXpxFHn4erMn2dQgTaUAFGJMpxFrGN1RC04hoobBBEKtjsUEpSs0+zvuEqVnLm/TyBIcgTSzkMnxgRDZSuOnESMSyIGoLRgIqQWnCxVsmKFOHWB1ZFS7GVZkdoe0KoBFwCfIB0yNjcvco3Su107otYQSFafb5kq1p8FZVKSwzJZlQcaCvGzbcbPt3sO8PZhri6cvep8vxQ6fLl8g+d0Xrd99k/p0M7Gu6NaNRck7S84vmaUI+Sv69mNZPw2p+3TNfOIGUSS7NXXJ7oFNC0WPyREqQAaSXNAdIxFi0o8m0FOOMI3xG7GAz/ABmuq/U2+Y1dNOT8jzOpW1Sb7ysjT+Hwy3IyPiVmEoF3ltDa7JThvy96Df1uvoBw20UvSPzLCMN4vsmg1knnIKuK24A0YkumiLTRLgwUw1YaIS1hKAZxuLt8jcVwMg7hIrcSMLMe47lGwiQrQqQqFRQuIKhJTsM4h2DshBk4jLthIRZPRHYyNIKoDjrFWyUhqOsKdY4ko88jeS/d/UyeaUtmbLOIb/7f1MvmUNma+kl6UYGvhlssvDOL10Enzg+G/Rbx+jXyLCSMz4Qr2q1IfejqXrF/wZqZoHbHbY0G0s99KZFmgViRNAbEplpLk15xxxjG0VHietpoP0PLKeI9petz0bxxUtQfoeUwr+18T0Hw6P6WTzPxVt2/wjfYGtq079G38rfr9C3pMyOR4xX37WNNQxCKX1tMLpbVKISVNxfl3DU2Pp1Lj3ST5bCjl8x5R+Q+mwqmyNZrmEiwbQaLJEZ3YTQCVRdg6YFhonRv1OcuwoqiVLjVSHqCOFiyGyUjrCiiEEnHHCkHCM6xzQpxxX5pR9nV22MrmUeZssdTvB29fkY7MnszS0byZOvjgpclqacXT85OL/3Ra/OxuJo89w1S2Ipv/wA0P/pHocxjVL1p/QT+HP0SX1I8wQaYEChyXZrDhLnGSbBmPHv+gePTr2kezeN6GrDt9rniWPpvVtv5dfkb2heKfuef1kc6hp/I0GX4u1jW5di00jzjCYprSn2/VmnyrGvYdmlOJmrNM/obuhVJlOZQYTFFrQrGVbXg2qbcosFZiShtdA4TDU5bCrWBtNMHGRMhNWI7pobJWZV+ossxJcp2O4nIjKQ+LK7S+4PxR8ZEdMciriXUiTFnAIzsEjUKNFsjxThSpIjRwrGajjjmZHxHgZKXsRbUuVvvPmvI1c5vt8ytzKraL1Ppy5L+Y1p5SjLKFNXBThhnm1anw8TRg2nJ1Y3tul7S2v1PRJs81w1bjZnS7Ker0UX/ACPR5s0dS22s/IzNJBQi8ApsEPmwNwSDyZrRbjLi3Mk2Cv8AENDXh5ryPCMzw96mnvK31PoStDVFrumjw3xXhHTrS6NSuvzNf4fLMJRMfXRxZGX2J+X5HFK03eyX1LnD4SMfd29UmU+U5xGol0lZKS81/wBltCuOqWUZcltl6icqjjz0/VfxJeDxd/8AsoMY5y90LlqqJq5DgnEtGxqSRsadRdmHo1Nlz+TKihinfcm4evsZ862jWrsTLB1FYC6t2MqVfZAQqAowCynyTYyCRZFhMNGRVotGQdMcmCUhykDaC5CodFgdQuorgtklcUVTXci6hrmV2E7iaxt9iNSrPfyQsqtkdtJ3oWrVsZHxZmumDSe72LnMceop7nl/i/N3K9nz9lerNLS049TMrV3bsVx9yV9ntLiYqpVfKMHb4uy+h6HORlfs8wHDwzm+dSW37sVZfW5pZzL2+qZFeFEbOQHULUmB1kxQOUuTY6jtQPUdqMnBt5Cajzj7Sso9pVEtpLf1PQ9RXeIMuVehKPW14+oxprPHYn7Curr8lbx2uTwTDTcKm21/0d/yubjDVNkUsMspqT1RetSad+UezLGE7I2IwTm2Yeos9ES1p1SXSqFRSqEunVLuIKEyy1BqGIa+ZXwrBqNbdr0fzX8gLiHjMtlibqzOhVIkKg+UrrbmgLgMb2WEKoeFQqaWJJNOuClWGhaWSqD1MgRrBI1gLgMKwm6xdZD44jxBXYW8iJjqA3V6EOeKBU8Vv6IsqmUdyLOpVUYu3p89iJi8ckiDjMx5b9fyM9mmceYerTNvkWv1SiuBM+zjZpMwumWIxEYR39pJerYXOs2snvuX/wBnOU3viJryh5vq/wCu49JxgtqFKoyf6kvfo3OFw6pU4QjyjFR9bLmdOYk6gGdQUUcjMpY4OqTAaxKkwPEDqItKXJttR2sBrO1mPtN3cH1nawGs7WdtJ3GL8bZI4SdaktpK010T7mMy7Hu+ipzvZN9fJnstenGcXGSumrNHlvirw46E20rxfuvlt2v3Rqaa3ctr7X9mPqqUn/5f9MWFUk06hTYPGatn7y5/iXcmwqjy5RkPMHhlrCsFjV9peaa+W6/Uq6VbfmS6UZTTcd9NpP05P6NlWsBYzyWkKwaFcr6lOcPfi1fk+afx5CxrAsJ9B1NrsspNP1GUsSRVXGQnd/ErtLb+S0hiAqxBCpphYwYNpBlJkrjjJ4gDGLA5jPRG7fPl0uQorOCZTaWR9TF+ZGrZiormU1bHea/P8iBWxd3a7f0Q1Gpe4lK9von47NX0M9jsY3f8+S+Y3G5iuluy6/mUWMxMpu1/5EzmoLgLTQ5yzILgcA8ViI04e0293+zFdZPvsexYXDxpU404bRjFRXn5nlXh/Oo4VPSval70utuy8i+p+OL82Lxrzy2N2zaeFF4Rt51AM6hmaXi5Pt8yRDxBFhlUxSVvzLWpUI/FIjzOLB/2xBFBi0rVk9D1nayNxBdZjbT0O8kaztZH4h3EO2nbyRrAY7DQqwcJq6f080NdUrszzVU4tl4VtvgHZbFRe7owviHI5UKmz63pz6PykBw2K1bPaXVd/NPqh2eZ7KpdPl2M660v2XZ9P5mrlxXPZleNWr/hqVMJSr6Xfbty5mbw+f2dqqt+Jbr4ltSxSkrp3XdbkxsjLgVnRZXyaKlnceHplTu7W95pPzaISr/1dlfGoKqpaMIroHKycuyyWILjC0TPZfNOrC/LUuZs8LQAXSURrTRcuxaOHJlPCFN4i8V0sEtLTnVlDVCH7POyc5dFz6dDO5v9oWJhVcKapxSjC6062pSpxlLdvo218BH1z6NRRjHs0WbZ7QparTTnG8dCu2pLo+25j8Tmk6lnOV7Ky8t7lHi8znUnKdR6pSeqT7v4EeWMY9UowXPYpbCVj+hcVMYl1IdTG2V3+1dR8lyb/T5kOnFz3d7Lnbq+kV5/kanJ/s/xFdcWtF06dvZjb2pLoop9PNnTvSJr06iZN0pO/Zc30IdZdFy/M3Ga+Gqi2UNMV7qW/wAW+rKGvlDXQnx7llFo3qLw+DPOA1otKuCsRamHASqaG42pkRVGuoWGYTXUSdMFKAPMohcRl2ixo57JcyT/AIhZQNDS3+RNFHpa5c4PojiC8Qh8UXikbBbyEviHcQiqqLxCNhO8POoZXxHJmidQrszwetB6cRfIvfmUeDzfF8yMXeaZY0+RUcB3GJLk6qacQbgns1cFDB1Iu9GTXdfxXJh514Q/E/oAnmEn1suyAzUH32Mx3+3X1J1HOJx9+N/NbfQnQzam1qu0uqafs/Lp5lDHEFhhXF79f62Oi5ezA2VQ7a/BYwzakmm5Ravun1+BvMN4ipSoudBwqyUbxpqcacm1+zaT2POHl9KXS3pYX+66S3af/qv0IsrnPspXKqvrJX1MVLE4pJqzq1lF3cpaNU7c5b2S/IHmWPdWvVnFbSqzlHn7rk9P0safKMHh4PU203FpO0fYb2bW3Oz+ppcqyfBLezn6zdvlGwKVco8sZWog+EvyecYXAV6jSjCTb/CbHIvslxNdqVVcOPO8nu/RHoWXY+hSVqcKcPRJP58yyl4hivebh2n70Pj1iJ222riMRmuNb5lL8A/D/wBn+Fwul6VUnHlKS2j+7Hp67s0c4IymP8VOlZyacX7s09UZejRVV/Hy7iq0t9r3PkP/AJWnqW1GnzTC02nsjC53l9PeyQLG+Nb8jPY7xC5dTW0unsr7ZlarUV28RRCxuHW5T4imS8RmFyurYkenJC9EJLsjVYkWaD1KpHnISm0akEwU0DsPkxlxZjKPcFVFVYg8Y7jGhtMDyE/jCqsQOMLxjthPkJ/GEdUg8Yeqyju+fREbSd4TEYSEl7fyMzm+U3vp2XSxcVsbd7sjTxKDQTXYvOyOcow2Myea5FZUoSjzTPRqkYyINfAwl0KS06l0M1/EHHiSMLxLD44t3NNX8PQfLYr63hh9GLuiyPQ5HV0z7IMMxkupJp5o3GV/QDWyOoiM8BUj09SM2R9gmKZ9NEyOZO3owtHOZLk387FX/Z5pPZg9Ml0ZXyzRbwVs0kM/mre0323exd5d4wklpn7UXs0zBRm1zTD06jQRW57QGWmS6NbmOP0705PQ3fTfk/TqVVTHNq6fr5FfHEvk+XmDnJ9Ajsx0Chp0uyVPHsDLGMjyTf8AXMHofYG7JDEaooNLEApVhOBJ9BVgpPoDbkwqUEClUBymTY5XJhoZQ+pHimyfLXH3Kobw2X9PKkh/93rsWWlk+yr1cUbTjC8ch6ztZpbUeY3sm8cXjkLWcpkbSfIywjWtu/gRa+KbAzq3B8UlRJc2+AkathJzuBkxqmSVwF4gkpAmxJSJJ2hdZ2sDcRyOLbQrY1xT6DNQ+U9iCcNDODHsgTwkOyCahEzsIInJe4F4CHZfI54CHYkJg5zIwiVOfzIzy2HYdHBQXQK5DXI7CCb5v3HLAw7CPBR7CQrWCykdhFG5r3A/2aPYXhIXUNciS2WdpQ1iOQ1yOyWSYsmM1DZSG3K5CJF1qF1CHFzOwLqEczjjicDalQE5iHHBIoVVBZM444nA1zE1nHHE4FVVjHM444nB0ZBNRxxxDQJMfqOOIJYmoZIU44lDGMaZxxDLoSwWMtjjjkcxkgbkKcQWiN1DHI444IkMlIZqOOKBEj//2Q=="/>
          <p:cNvSpPr>
            <a:spLocks noChangeAspect="1" noChangeArrowheads="1"/>
          </p:cNvSpPr>
          <p:nvPr/>
        </p:nvSpPr>
        <p:spPr bwMode="auto">
          <a:xfrm>
            <a:off x="63500" y="-1068388"/>
            <a:ext cx="2066925" cy="2209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CH"/>
          </a:p>
        </p:txBody>
      </p:sp>
      <p:sp>
        <p:nvSpPr>
          <p:cNvPr id="13318" name="AutoShape 6" descr="data:image/jpeg;base64,/9j/4AAQSkZJRgABAQAAAQABAAD/2wCEAAkGBhQREBQSERQWEhUWFBYYFxYXEhcVGBcYFxwYGhgWGxkZHCYeGholGRQUITskJCcpLCw4FR4xNTAqNSYrLCkBCQoKDQwNDQ8NDSkYEhgpKSkpKSkpKSkpKSkpKSkpKSkpKSkpKSkpKSkpKSkpKSkpKSkpKSkpKSkpKSkpKSkpKf/AABEIAFoAeAMBIgACEQEDEQH/xAAcAAAABwEBAAAAAAAAAAAAAAAAAQIDBAUGBwj/xAA5EAABAwIEBAQDBgQHAAAAAAABAgMRAAQFEiExBkFRcRMiYZEHocEUIzJCgbEVQ1LhMzRicpKi0f/EABUBAQEAAAAAAAAAAAAAAAAAAAAB/8QAFREBAQAAAAAAAAAAAAAAAAAAABH/2gAMAwEAAhEDEQA/AO40KFCgKhNRb67yROxqtuscCdjtVgvaKmrW4C0JWNlAH3pF5dhsSevtUDrjwTvSUXIJAnU1U376HEEz5gDBB1FUPDuJLfuEASQiSs8hEj5mqNzQqhPEACZO8mrHDrlSwStJTrpOk0E6imoWMXvhMqX2HvVS1jwI3oNJQqJhz5W2FHnMdqlTUB0KFCgKoqrwHY1KisxjTK2SVgEoPMcp5EVRIxK+QsZFGNdFDdJ6+tZRyzecdKAlSkA+ZSBOnpPOm7O4Nw+kT5ArzmeQ5dzW+bvEhMJhIGwHKiI9tiSEoShIUjKAMqhBgfvS3b9MEVW4pchzSYVyPT+1ZVGPhdyu0SoF5AlSddB351QV5ipQX0plQRngDUjQkCOtVHAGMuoYbIcUpawVKBG5k6KHpR2GGPWbt0++jR17OFJVmBTGk9DNaRzInK7AGZGpiJG4moG2LxP21kHQLKlBHLMkSY9OdbJeJiucHB7q58J5spZyuhYKgTmSNCmPUVJYx/PerspIWhOZSspygdJ660G1ub0vNlkN+JmBmTAjkZ5d6oLbhp5tcugqbB2SqT2JFXeHXKWhlGvUncmpT+LAbUDSsbTmyJ0SAABTysVAEg1h+K8TbtpuCsITIChB/EeY71dcLhNwEOqWMhAUkD8wOoM8hQbRpUgHqBQpQoVFNXL+RMmspjeLZtEkz11j9KvuIVRbqI5VQY5bBDbIPJqP10J+ZNUco4auk297esIzFQczIlRJI5j11NdC/iq0NeI4koASConQDvOwpHDWBW9u4/fLALjpPmP8tCRBCfUnUml48+i6tXZTmbLSzBETAJB9wKIXgtwLpIdQsFBnKQZkjT2qnRZvtY084tlQaVbpSh3LKCUa/i696qPhri+fDEJR5C0ooVG+uoV3g/KtvhmPKbORw+IiN/zDrI2IoDwy+F2HmXUgKT/2QdJ7g0wxgzirYNL/AJbkTOpbHOO1LVZNm4S9aOpDkmWlnKFg7pB5dq0lpahpDhUEoSolUzJ1Gsn061RQ4zfltbTLcaplXonZIrL4JavvY1dKCSGUsIbU4RCApIBAnmqSdBWnfQw1cKW4VvrIBECEJTHlHrpUfEsbL/3afu0f0p0J7kbUCuJbhFs0u4zEJQkFQAmYgSI5moGC36rxlLzRlCpiZB0/aqHj/FTb4W4AdXT4SdZgHU/IH3q94euS1YW60pEi3QY22FQYv4i3TrLLVs6DmdcTM6yhJGx5610fBwoEJbAEJJjYQkbAVWcRIav7Rtbg/wAN1DieoIPmRPQ/Sr3hJ3O9P+lR94oNDgl74qJ7fOhTHDLWVtY6OrH6Tp+9Cop3HnE+HkUQAswCTAncCfWuf3/HSbx9dp4SmXGEkqzEEKGg0j9Pem/jZxP4Xg2oJTmSp1R6kHK2n/lJ9q49wdiLpvyskrUtCwtRMmI3J7gUHZ22VPWSkI1yhaj6pSdQPWptuE/Z0pOxbg9lCPrTeLYsnD7BTtu0l/w0IDyC4UnK5BLmm81FW+FozI8qfyjoDt8jVGW4E4fcsRdId2U4kI1kKSmfP7Ee1am2uEjPmiVKSJPQdP1p67skIIKTIUkbnZQHmH1oWVoFqJyggDcjn6UBLSEqCwAVIIKZ2mdR2Iq1XeDwwVrK5B+6JlKSZ05ExUO7wxQRmBnYgfSm/wCFqV5iMp5RrFEAvZzmPSNd9Nqhgq8TVJTod+Y5GrS2wuEJVM6zrzpu7ZUhSlKEhQACunpQZfi/BPtzDbWcNlLgVJ/pIhQ7xtWjS4lLHhp/ChvKOyRE07hrSCVOrEobHzUI+QPzqkxa7DVq6tP5ULjXoCaKnKwtSLIlUjM34sdIOgPca1jeJOOXbJ23RbulnOCXVBKVHITA0IO2pq64J47S5ZoF1cm4edJSc0fdJjRJ05naud/EbCVocQ8dUEeH/tUnWPZVB3vgDilq88RLS83hpTJO7hVu5HSaKuNfBi9eOKW7TZhIDhc03Rl8wPUZssdDQqDd/H7AFPW9vcNoK1NuKQoJSVHI4JGg5BQPvWG+GnDygH3nEFJlDacySDuFLMHsmvRriKqbjDxvEn1oPOXFmMqcQ4A4rVxYKZI8iT5UnqnoOVb7h95TtuyNf8uzmI65Rr3iK5x8RcJ8DE7lsAwV50iOSxNde4XtQy2Er0htsRGp8gGlBOxCxS3bICST5wSs6nUbmrjB2A23BIUDrPSfpUq1w7M0kLHLY/tRscOJB/ErLM5J8v8A7VC3MLUdAoZO3m7TUk2AiKnhNHkqCobwogiVykbJyge5qHimRTZk+UevMVoymqy4wFtSsxTrMnUwT1jaaoz+BiLdeYeUqUQDzEfWKynFuGq+zOJAjO0uAOWhIH0rpruHAoKRpIIrOYlhTjmVJbIgiVSCCOcUHnLCMQLQIAkqiND5SCIIjnOmtdwxfgtd7aKachC1hCgQJCFgDX13I/WsZhPwcuxeoUtKPAS+CT4gnIFT+H2rvLLHOoMT8Mvhh/DHXH1PB5a2wgQ2U5BMq33mBRV0VtEUKBahTS2pp80VBWP4QhRkpST1KUk+5FLbw5IMwPYVPNFQNJapQRTgoUCctDLS6FAjLQy0uhQNFFILAqRQoGE2wHKnAil0dAQFFS6FB//Z"/>
          <p:cNvSpPr>
            <a:spLocks noChangeAspect="1" noChangeArrowheads="1"/>
          </p:cNvSpPr>
          <p:nvPr/>
        </p:nvSpPr>
        <p:spPr bwMode="auto">
          <a:xfrm>
            <a:off x="63500" y="-420688"/>
            <a:ext cx="1143000" cy="857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CH"/>
          </a:p>
        </p:txBody>
      </p:sp>
      <p:pic>
        <p:nvPicPr>
          <p:cNvPr id="10244" name="Picture 4" descr="http://us.123rf.com/400wm/400/400/andresr/andresr1105/andresr110500057/9513694-gli-uomini-d-39-affari-3d-in-una-riunione-aziendale--isolato-su-uno-sfondo-bianco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58127" y="1475259"/>
            <a:ext cx="5281696" cy="3617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egnaposto contenuto 2"/>
          <p:cNvSpPr>
            <a:spLocks noGrp="1"/>
          </p:cNvSpPr>
          <p:nvPr>
            <p:ph idx="1"/>
          </p:nvPr>
        </p:nvSpPr>
        <p:spPr bwMode="auto">
          <a:xfrm>
            <a:off x="449263" y="1475259"/>
            <a:ext cx="8099425" cy="45132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buFont typeface="Wingdings" pitchFamily="2" charset="2"/>
              <a:buChar char="Ø"/>
            </a:pPr>
            <a:r>
              <a:rPr lang="it-IT" sz="18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Mendrisio</a:t>
            </a:r>
            <a:r>
              <a:rPr lang="it-IT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	</a:t>
            </a:r>
            <a:r>
              <a:rPr lang="ru-RU" sz="14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Площадь </a:t>
            </a:r>
            <a:r>
              <a:rPr lang="it-IT" sz="14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7.000 </a:t>
            </a:r>
            <a:r>
              <a:rPr lang="ru-RU" sz="14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кв.м.</a:t>
            </a:r>
            <a:r>
              <a:rPr lang="it-IT" sz="14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ru-RU" sz="14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Сотрудники</a:t>
            </a:r>
            <a:r>
              <a:rPr lang="it-IT" sz="14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it-IT" sz="14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304 </a:t>
            </a:r>
            <a:r>
              <a:rPr lang="ru-RU" sz="14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</a:t>
            </a:r>
            <a:r>
              <a:rPr lang="it-IT" sz="14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4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30.09.12 </a:t>
            </a:r>
          </a:p>
          <a:p>
            <a:pPr algn="just">
              <a:buNone/>
            </a:pPr>
            <a:r>
              <a:rPr lang="en-US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It's the metal zippers RIRI branded production site. It has an electroplating site built in and a finishing department applying to the modern “lean production” theories. The plant includes the  logistics hub and it is the Head Quarter for the </a:t>
            </a:r>
            <a:r>
              <a:rPr lang="en-US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group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этом филиале производят металлические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молнии RIRI.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Есть </a:t>
            </a:r>
            <a:r>
              <a:rPr lang="ru-RU" sz="1200" dirty="0" err="1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гальванообработка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отдел окончательной обработки, действующие по современным теориям «бережливого производства».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Завод включает в себя </a:t>
            </a:r>
            <a:r>
              <a:rPr lang="ru-RU" sz="1200" dirty="0" err="1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логистический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200" dirty="0" err="1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хаб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здесь расположен головной офис группы компаний.</a:t>
            </a:r>
            <a:endParaRPr lang="en-US" sz="12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it-IT" sz="12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it-IT" sz="18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Padova</a:t>
            </a:r>
            <a:r>
              <a:rPr lang="it-IT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	</a:t>
            </a:r>
            <a:r>
              <a:rPr lang="ru-RU" sz="14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Площадь </a:t>
            </a:r>
            <a:r>
              <a:rPr lang="it-IT" sz="14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6.400 </a:t>
            </a:r>
            <a:r>
              <a:rPr lang="ru-RU" sz="14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кв.м.</a:t>
            </a:r>
            <a:r>
              <a:rPr lang="it-IT" sz="14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ru-RU" sz="14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Сотрудники</a:t>
            </a:r>
            <a:r>
              <a:rPr lang="it-IT" sz="14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it-IT" sz="14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149 </a:t>
            </a:r>
            <a:r>
              <a:rPr lang="ru-RU" sz="14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 </a:t>
            </a:r>
            <a:r>
              <a:rPr lang="it-IT" sz="14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30.09.12 </a:t>
            </a:r>
            <a:endParaRPr lang="it-IT" sz="14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39725" lvl="1" indent="-339725" algn="just">
              <a:buNone/>
            </a:pPr>
            <a:r>
              <a:rPr lang="it-IT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Здесь расположено производство всех пуговиц под брендом</a:t>
            </a:r>
            <a:r>
              <a:rPr lang="en-US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COBRAX.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производстве </a:t>
            </a:r>
            <a:r>
              <a:rPr lang="ru-RU" sz="1200" dirty="0" err="1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задествованы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самые современные технологии.</a:t>
            </a:r>
            <a:r>
              <a:rPr lang="en-US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Сборка и </a:t>
            </a:r>
            <a:r>
              <a:rPr lang="ru-RU" sz="1200" dirty="0" err="1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гальванообработка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автоматизированы. Благодаря инновационному оборудованию, здесь производятся пресс-формы для всех компаний группы. С </a:t>
            </a:r>
            <a:r>
              <a:rPr lang="en-US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2008</a:t>
            </a:r>
            <a:r>
              <a:rPr lang="en-US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это центр производства и </a:t>
            </a:r>
            <a:r>
              <a:rPr lang="ru-RU" sz="1200" dirty="0" err="1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гальванообработки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пуговиц и зубчиков молний.</a:t>
            </a:r>
            <a:endParaRPr lang="en-US" sz="12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None/>
            </a:pPr>
            <a:endParaRPr lang="it-IT" sz="12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it-IT" sz="18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Tirano</a:t>
            </a:r>
            <a:r>
              <a:rPr lang="it-IT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: 	</a:t>
            </a:r>
            <a:r>
              <a:rPr lang="ru-RU" sz="14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Площадь</a:t>
            </a:r>
            <a:r>
              <a:rPr lang="it-IT" sz="14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4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6.000 </a:t>
            </a:r>
            <a:r>
              <a:rPr lang="ru-RU" sz="14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кв.м.</a:t>
            </a:r>
            <a:r>
              <a:rPr lang="it-IT" sz="14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ru-RU" sz="14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Сотрудники</a:t>
            </a:r>
            <a:r>
              <a:rPr lang="it-IT" sz="14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it-IT" sz="14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116 </a:t>
            </a:r>
            <a:r>
              <a:rPr lang="ru-RU" sz="14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</a:t>
            </a:r>
            <a:r>
              <a:rPr lang="it-IT" sz="14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4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30.09.12</a:t>
            </a:r>
          </a:p>
          <a:p>
            <a:pPr algn="just">
              <a:buNone/>
            </a:pPr>
            <a:r>
              <a:rPr lang="en-US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Starting </a:t>
            </a:r>
            <a:r>
              <a:rPr lang="en-US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2010 for the metal zippers Meras branded too, after a huge modernization and enlarging. It includes the weaving and dyeing plant used by the whole RIRI </a:t>
            </a:r>
            <a:r>
              <a:rPr lang="en-US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group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Это историческое место производства фирменных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пластиковых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молнии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RIRI.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Начиная с 2010 года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здесь производятся металлические молнии </a:t>
            </a:r>
            <a:r>
              <a:rPr lang="ru-RU" sz="1200" dirty="0" err="1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Meras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после модернизации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 расширения.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Здесь расположены фабрика ткачества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завод крашения,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используемый всей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группой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RIRI</a:t>
            </a:r>
            <a:endParaRPr lang="en-US" sz="12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it-IT" sz="12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it-IT" sz="12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it-IT" sz="12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Tx/>
              <a:buNone/>
            </a:pPr>
            <a:endParaRPr lang="it-IT" sz="12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Tx/>
              <a:buNone/>
            </a:pPr>
            <a:endParaRPr lang="it-IT" sz="12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5843" name="Titolo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ru-RU" sz="2400" dirty="0" smtClean="0">
                <a:solidFill>
                  <a:srgbClr val="E3221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Местоположение группы компаний</a:t>
            </a:r>
            <a:endParaRPr lang="it-IT" sz="2400" dirty="0" smtClean="0">
              <a:solidFill>
                <a:srgbClr val="E3221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762125" y="6227787"/>
            <a:ext cx="57610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de-CH" sz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Group Presentation</a:t>
            </a:r>
            <a:endParaRPr lang="it-IT" sz="1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eaLnBrk="0" hangingPunct="0">
              <a:defRPr/>
            </a:pPr>
            <a:endParaRPr lang="it-IT" sz="1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545726" y="1389799"/>
            <a:ext cx="7796523" cy="4621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Titolo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ru-RU" sz="2400" dirty="0" smtClean="0">
                <a:solidFill>
                  <a:srgbClr val="E3221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Филиалы</a:t>
            </a:r>
            <a:endParaRPr lang="it-IT" sz="2400" dirty="0" smtClean="0">
              <a:solidFill>
                <a:srgbClr val="E3221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Callout 1 8"/>
          <p:cNvSpPr/>
          <p:nvPr/>
        </p:nvSpPr>
        <p:spPr bwMode="auto">
          <a:xfrm>
            <a:off x="1114599" y="3406023"/>
            <a:ext cx="1368000" cy="432000"/>
          </a:xfrm>
          <a:prstGeom prst="borderCallout1">
            <a:avLst>
              <a:gd name="adj1" fmla="val -13374"/>
              <a:gd name="adj2" fmla="val 56249"/>
              <a:gd name="adj3" fmla="val -104308"/>
              <a:gd name="adj4" fmla="val 91000"/>
            </a:avLst>
          </a:prstGeom>
          <a:solidFill>
            <a:schemeClr val="bg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it-IT" sz="800" dirty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RIRI USA Inc.</a:t>
            </a:r>
          </a:p>
          <a:p>
            <a:pPr algn="ctr" eaLnBrk="0" hangingPunct="0"/>
            <a:r>
              <a:rPr lang="ru-RU" sz="800" b="1" dirty="0" smtClean="0">
                <a:solidFill>
                  <a:srgbClr val="E3221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Северная Америка</a:t>
            </a:r>
            <a:endParaRPr lang="en-US" sz="800" b="1" dirty="0">
              <a:solidFill>
                <a:srgbClr val="E3221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Callout 1 14"/>
          <p:cNvSpPr/>
          <p:nvPr/>
        </p:nvSpPr>
        <p:spPr bwMode="auto">
          <a:xfrm>
            <a:off x="3922911" y="3923531"/>
            <a:ext cx="1368000" cy="432000"/>
          </a:xfrm>
          <a:prstGeom prst="borderCallout1">
            <a:avLst>
              <a:gd name="adj1" fmla="val -13374"/>
              <a:gd name="adj2" fmla="val 56249"/>
              <a:gd name="adj3" fmla="val -285700"/>
              <a:gd name="adj4" fmla="val 43967"/>
            </a:avLst>
          </a:prstGeom>
          <a:solidFill>
            <a:schemeClr val="bg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it-IT" sz="8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RIRI SA</a:t>
            </a:r>
            <a:endParaRPr lang="it-IT" sz="800" dirty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eaLnBrk="0" hangingPunct="0"/>
            <a:r>
              <a:rPr lang="ru-RU" sz="800" b="1" dirty="0" smtClean="0">
                <a:solidFill>
                  <a:srgbClr val="E3221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Италия</a:t>
            </a:r>
            <a:r>
              <a:rPr lang="it-IT" sz="800" b="1" dirty="0" smtClean="0">
                <a:solidFill>
                  <a:srgbClr val="E3221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ru-RU" sz="800" b="1" dirty="0" err="1" smtClean="0">
                <a:solidFill>
                  <a:srgbClr val="E3221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Мендризио</a:t>
            </a:r>
            <a:r>
              <a:rPr lang="it-IT" sz="800" b="1" dirty="0" smtClean="0">
                <a:solidFill>
                  <a:srgbClr val="E3221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en-US" sz="800" b="1" dirty="0">
              <a:solidFill>
                <a:srgbClr val="E3221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Callout 1 15"/>
          <p:cNvSpPr/>
          <p:nvPr/>
        </p:nvSpPr>
        <p:spPr bwMode="auto">
          <a:xfrm>
            <a:off x="6011143" y="4067547"/>
            <a:ext cx="1368000" cy="432000"/>
          </a:xfrm>
          <a:prstGeom prst="borderCallout1">
            <a:avLst>
              <a:gd name="adj1" fmla="val -13374"/>
              <a:gd name="adj2" fmla="val 56249"/>
              <a:gd name="adj3" fmla="val -142893"/>
              <a:gd name="adj4" fmla="val 87207"/>
            </a:avLst>
          </a:prstGeom>
          <a:solidFill>
            <a:schemeClr val="bg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it-IT" sz="800" dirty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RIRI Hong Kong Ltd.</a:t>
            </a:r>
          </a:p>
          <a:p>
            <a:pPr algn="ctr" eaLnBrk="0" hangingPunct="0"/>
            <a:r>
              <a:rPr lang="ru-RU" sz="800" b="1" dirty="0" smtClean="0">
                <a:solidFill>
                  <a:srgbClr val="E3221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Гонконг</a:t>
            </a:r>
            <a:endParaRPr lang="en-US" sz="800" b="1" dirty="0">
              <a:solidFill>
                <a:srgbClr val="E3221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Callout 1 16"/>
          <p:cNvSpPr/>
          <p:nvPr/>
        </p:nvSpPr>
        <p:spPr bwMode="auto">
          <a:xfrm>
            <a:off x="6659215" y="1907307"/>
            <a:ext cx="1368000" cy="432000"/>
          </a:xfrm>
          <a:prstGeom prst="borderCallout1">
            <a:avLst>
              <a:gd name="adj1" fmla="val 113234"/>
              <a:gd name="adj2" fmla="val 51840"/>
              <a:gd name="adj3" fmla="val 264026"/>
              <a:gd name="adj4" fmla="val 49959"/>
            </a:avLst>
          </a:prstGeom>
          <a:solidFill>
            <a:schemeClr val="bg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it-IT" sz="800" dirty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RIRI </a:t>
            </a:r>
            <a:r>
              <a:rPr lang="it-IT" sz="8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Shanghai </a:t>
            </a:r>
            <a:r>
              <a:rPr lang="it-IT" sz="800" dirty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Co. Ltd</a:t>
            </a:r>
            <a:r>
              <a:rPr lang="it-IT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algn="ctr" eaLnBrk="0" hangingPunct="0"/>
            <a:r>
              <a:rPr lang="ru-RU" sz="800" b="1" dirty="0" smtClean="0">
                <a:solidFill>
                  <a:srgbClr val="E3221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Шанхай</a:t>
            </a:r>
            <a:endParaRPr lang="en-US" sz="800" b="1" dirty="0">
              <a:solidFill>
                <a:srgbClr val="E3221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Callout 1 17"/>
          <p:cNvSpPr/>
          <p:nvPr/>
        </p:nvSpPr>
        <p:spPr bwMode="auto">
          <a:xfrm>
            <a:off x="2626767" y="3203451"/>
            <a:ext cx="1368000" cy="432000"/>
          </a:xfrm>
          <a:prstGeom prst="borderCallout1">
            <a:avLst>
              <a:gd name="adj1" fmla="val -16585"/>
              <a:gd name="adj2" fmla="val 52391"/>
              <a:gd name="adj3" fmla="val -111700"/>
              <a:gd name="adj4" fmla="val 126592"/>
            </a:avLst>
          </a:prstGeom>
          <a:solidFill>
            <a:schemeClr val="bg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it-IT" sz="800" dirty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RIRI France </a:t>
            </a:r>
            <a:r>
              <a:rPr lang="it-IT" sz="800" dirty="0" err="1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Eurl</a:t>
            </a:r>
            <a:r>
              <a:rPr lang="it-IT" sz="800" dirty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algn="ctr" eaLnBrk="0" hangingPunct="0"/>
            <a:r>
              <a:rPr lang="ru-RU" sz="800" b="1" dirty="0" smtClean="0">
                <a:solidFill>
                  <a:srgbClr val="E3221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Франция</a:t>
            </a:r>
            <a:endParaRPr lang="en-US" sz="800" b="1" dirty="0">
              <a:solidFill>
                <a:srgbClr val="E3221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" name="Callout 1 19"/>
          <p:cNvSpPr/>
          <p:nvPr/>
        </p:nvSpPr>
        <p:spPr bwMode="auto">
          <a:xfrm>
            <a:off x="2410743" y="1979315"/>
            <a:ext cx="1368000" cy="432000"/>
          </a:xfrm>
          <a:prstGeom prst="borderCallout1">
            <a:avLst>
              <a:gd name="adj1" fmla="val 60754"/>
              <a:gd name="adj2" fmla="val 103808"/>
              <a:gd name="adj3" fmla="val 158043"/>
              <a:gd name="adj4" fmla="val 149893"/>
            </a:avLst>
          </a:prstGeom>
          <a:solidFill>
            <a:schemeClr val="bg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it-IT" sz="800" dirty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RIRI SA</a:t>
            </a:r>
          </a:p>
          <a:p>
            <a:pPr algn="ctr" eaLnBrk="0" hangingPunct="0"/>
            <a:r>
              <a:rPr lang="ru-RU" sz="800" b="1" dirty="0" smtClean="0">
                <a:solidFill>
                  <a:srgbClr val="E3221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Швейцария</a:t>
            </a:r>
            <a:endParaRPr lang="en-US" sz="800" b="1" dirty="0">
              <a:solidFill>
                <a:srgbClr val="E3221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" name="Callout 1 20"/>
          <p:cNvSpPr/>
          <p:nvPr/>
        </p:nvSpPr>
        <p:spPr bwMode="auto">
          <a:xfrm>
            <a:off x="5147199" y="2051323"/>
            <a:ext cx="1368000" cy="432000"/>
          </a:xfrm>
          <a:prstGeom prst="borderCallout1">
            <a:avLst>
              <a:gd name="adj1" fmla="val 50875"/>
              <a:gd name="adj2" fmla="val -2725"/>
              <a:gd name="adj3" fmla="val 146844"/>
              <a:gd name="adj4" fmla="val -37997"/>
            </a:avLst>
          </a:prstGeom>
          <a:solidFill>
            <a:schemeClr val="bg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it-IT" sz="8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RIRI SA</a:t>
            </a:r>
            <a:endParaRPr lang="it-IT" sz="800" dirty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eaLnBrk="0" hangingPunct="0"/>
            <a:r>
              <a:rPr lang="ru-RU" sz="800" b="1" dirty="0" smtClean="0">
                <a:solidFill>
                  <a:srgbClr val="E3221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Италия</a:t>
            </a:r>
            <a:r>
              <a:rPr lang="it-IT" sz="800" b="1" dirty="0" smtClean="0">
                <a:solidFill>
                  <a:srgbClr val="E3221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ru-RU" sz="800" b="1" dirty="0" err="1" smtClean="0">
                <a:solidFill>
                  <a:srgbClr val="E3221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Падова</a:t>
            </a:r>
            <a:r>
              <a:rPr lang="it-IT" sz="800" b="1" dirty="0" smtClean="0">
                <a:solidFill>
                  <a:srgbClr val="E3221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en-US" sz="800" b="1" dirty="0">
              <a:solidFill>
                <a:srgbClr val="E3221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762125" y="6227787"/>
            <a:ext cx="57610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de-CH" sz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Group Presentation</a:t>
            </a:r>
            <a:endParaRPr lang="it-IT" sz="1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eaLnBrk="0" hangingPunct="0">
              <a:defRPr/>
            </a:pPr>
            <a:endParaRPr lang="it-IT" sz="1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olo 1"/>
          <p:cNvSpPr>
            <a:spLocks noGrp="1"/>
          </p:cNvSpPr>
          <p:nvPr>
            <p:ph type="title"/>
          </p:nvPr>
        </p:nvSpPr>
        <p:spPr bwMode="auto">
          <a:xfrm>
            <a:off x="394519" y="251123"/>
            <a:ext cx="8099425" cy="1139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ru-RU" sz="2400" dirty="0" smtClean="0">
                <a:solidFill>
                  <a:srgbClr val="E3221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Сеть продаж и дистрибьюторы</a:t>
            </a:r>
            <a:endParaRPr lang="it-IT" sz="2400" dirty="0" smtClean="0">
              <a:solidFill>
                <a:srgbClr val="E3221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Immagine 6" descr="Cartina_mod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91439" y="1102995"/>
            <a:ext cx="7815072" cy="4632960"/>
          </a:xfrm>
          <a:prstGeom prst="rect">
            <a:avLst/>
          </a:prstGeom>
        </p:spPr>
      </p:pic>
      <p:sp>
        <p:nvSpPr>
          <p:cNvPr id="8" name="Callout 1 7"/>
          <p:cNvSpPr/>
          <p:nvPr/>
        </p:nvSpPr>
        <p:spPr bwMode="auto">
          <a:xfrm>
            <a:off x="1114599" y="2123331"/>
            <a:ext cx="1368152" cy="432048"/>
          </a:xfrm>
          <a:prstGeom prst="borderCallout1">
            <a:avLst>
              <a:gd name="adj1" fmla="val 52765"/>
              <a:gd name="adj2" fmla="val 104944"/>
              <a:gd name="adj3" fmla="val 94108"/>
              <a:gd name="adj4" fmla="val 224242"/>
            </a:avLst>
          </a:prstGeom>
          <a:solidFill>
            <a:schemeClr val="bg1"/>
          </a:solidFill>
          <a:ln w="9525" cap="flat" cmpd="sng" algn="ctr">
            <a:solidFill>
              <a:srgbClr val="E3221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800" b="1" dirty="0" smtClean="0">
                <a:solidFill>
                  <a:srgbClr val="E3221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Португалия</a:t>
            </a:r>
            <a:endParaRPr lang="en-US" sz="800" b="1" dirty="0">
              <a:solidFill>
                <a:srgbClr val="E3221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Callout 1 8"/>
          <p:cNvSpPr/>
          <p:nvPr/>
        </p:nvSpPr>
        <p:spPr bwMode="auto">
          <a:xfrm>
            <a:off x="754559" y="755179"/>
            <a:ext cx="1368152" cy="432048"/>
          </a:xfrm>
          <a:prstGeom prst="borderCallout1">
            <a:avLst>
              <a:gd name="adj1" fmla="val 107880"/>
              <a:gd name="adj2" fmla="val 62476"/>
              <a:gd name="adj3" fmla="val 334410"/>
              <a:gd name="adj4" fmla="val 301172"/>
            </a:avLst>
          </a:prstGeom>
          <a:solidFill>
            <a:schemeClr val="bg1"/>
          </a:solidFill>
          <a:ln w="9525" cap="flat" cmpd="sng" algn="ctr">
            <a:solidFill>
              <a:srgbClr val="E3221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800" b="1" dirty="0" smtClean="0">
                <a:solidFill>
                  <a:srgbClr val="E3221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Литва</a:t>
            </a:r>
            <a:r>
              <a:rPr lang="it-IT" sz="800" b="1" dirty="0" smtClean="0">
                <a:solidFill>
                  <a:srgbClr val="E3221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sz="800" b="1" dirty="0">
              <a:solidFill>
                <a:srgbClr val="E3221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Callout 1 10"/>
          <p:cNvSpPr/>
          <p:nvPr/>
        </p:nvSpPr>
        <p:spPr bwMode="auto">
          <a:xfrm>
            <a:off x="5507087" y="323131"/>
            <a:ext cx="1368152" cy="432048"/>
          </a:xfrm>
          <a:prstGeom prst="borderCallout1">
            <a:avLst>
              <a:gd name="adj1" fmla="val 114494"/>
              <a:gd name="adj2" fmla="val 45071"/>
              <a:gd name="adj3" fmla="val 422599"/>
              <a:gd name="adj4" fmla="val -34915"/>
            </a:avLst>
          </a:prstGeom>
          <a:solidFill>
            <a:schemeClr val="bg1"/>
          </a:solidFill>
          <a:ln w="9525" cap="flat" cmpd="sng" algn="ctr">
            <a:solidFill>
              <a:srgbClr val="E3221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E32219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Чехия</a:t>
            </a:r>
            <a:endParaRPr lang="en-US" sz="800" b="1" dirty="0">
              <a:solidFill>
                <a:srgbClr val="E3221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Callout 1 11"/>
          <p:cNvSpPr/>
          <p:nvPr/>
        </p:nvSpPr>
        <p:spPr bwMode="auto">
          <a:xfrm>
            <a:off x="1114599" y="3779515"/>
            <a:ext cx="1368152" cy="432048"/>
          </a:xfrm>
          <a:prstGeom prst="borderCallout1">
            <a:avLst>
              <a:gd name="adj1" fmla="val -13374"/>
              <a:gd name="adj2" fmla="val 51337"/>
              <a:gd name="adj3" fmla="val -238790"/>
              <a:gd name="adj4" fmla="val 227377"/>
            </a:avLst>
          </a:prstGeom>
          <a:solidFill>
            <a:schemeClr val="bg1"/>
          </a:solidFill>
          <a:ln w="9525" cap="flat" cmpd="sng" algn="ctr">
            <a:solidFill>
              <a:srgbClr val="E3221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800" b="1" dirty="0" smtClean="0">
                <a:solidFill>
                  <a:srgbClr val="E3221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Марокко</a:t>
            </a:r>
            <a:endParaRPr lang="en-US" sz="800" b="1" dirty="0">
              <a:solidFill>
                <a:srgbClr val="E3221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Callout 1 12"/>
          <p:cNvSpPr/>
          <p:nvPr/>
        </p:nvSpPr>
        <p:spPr bwMode="auto">
          <a:xfrm>
            <a:off x="6875239" y="1043211"/>
            <a:ext cx="1368152" cy="432048"/>
          </a:xfrm>
          <a:prstGeom prst="borderCallout1">
            <a:avLst>
              <a:gd name="adj1" fmla="val 59378"/>
              <a:gd name="adj2" fmla="val -3663"/>
              <a:gd name="adj3" fmla="val 245124"/>
              <a:gd name="adj4" fmla="val -112366"/>
            </a:avLst>
          </a:prstGeom>
          <a:solidFill>
            <a:schemeClr val="bg1"/>
          </a:solidFill>
          <a:ln w="9525" cap="flat" cmpd="sng" algn="ctr">
            <a:solidFill>
              <a:srgbClr val="E3221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800" b="1" dirty="0" smtClean="0">
                <a:solidFill>
                  <a:srgbClr val="E3221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Словения</a:t>
            </a:r>
            <a:endParaRPr lang="en-US" sz="800" b="1" dirty="0">
              <a:solidFill>
                <a:srgbClr val="E3221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Callout 1 13"/>
          <p:cNvSpPr/>
          <p:nvPr/>
        </p:nvSpPr>
        <p:spPr bwMode="auto">
          <a:xfrm>
            <a:off x="5507087" y="5003651"/>
            <a:ext cx="1368152" cy="432048"/>
          </a:xfrm>
          <a:prstGeom prst="borderCallout1">
            <a:avLst>
              <a:gd name="adj1" fmla="val 57174"/>
              <a:gd name="adj2" fmla="val -1575"/>
              <a:gd name="adj3" fmla="val -577198"/>
              <a:gd name="adj4" fmla="val -40310"/>
            </a:avLst>
          </a:prstGeom>
          <a:solidFill>
            <a:schemeClr val="bg1"/>
          </a:solidFill>
          <a:ln w="9525" cap="flat" cmpd="sng" algn="ctr">
            <a:solidFill>
              <a:srgbClr val="E3221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800" b="1" dirty="0" smtClean="0">
                <a:solidFill>
                  <a:srgbClr val="E3221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Венгрия</a:t>
            </a:r>
            <a:endParaRPr lang="en-US" sz="800" b="1" dirty="0">
              <a:solidFill>
                <a:srgbClr val="E3221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Callout 1 14"/>
          <p:cNvSpPr/>
          <p:nvPr/>
        </p:nvSpPr>
        <p:spPr bwMode="auto">
          <a:xfrm>
            <a:off x="1258615" y="1619275"/>
            <a:ext cx="1368152" cy="432048"/>
          </a:xfrm>
          <a:prstGeom prst="borderCallout1">
            <a:avLst>
              <a:gd name="adj1" fmla="val 52765"/>
              <a:gd name="adj2" fmla="val 104944"/>
              <a:gd name="adj3" fmla="val 137649"/>
              <a:gd name="adj4" fmla="val 224069"/>
            </a:avLst>
          </a:prstGeom>
          <a:solidFill>
            <a:schemeClr val="bg1"/>
          </a:solidFill>
          <a:ln w="9525" cap="flat" cmpd="sng" algn="ctr">
            <a:solidFill>
              <a:srgbClr val="E3221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800" b="1" dirty="0" smtClean="0">
                <a:solidFill>
                  <a:srgbClr val="E3221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Великобритания</a:t>
            </a:r>
            <a:endParaRPr lang="en-US" sz="800" b="1" dirty="0">
              <a:solidFill>
                <a:srgbClr val="E3221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Callout 1 15"/>
          <p:cNvSpPr/>
          <p:nvPr/>
        </p:nvSpPr>
        <p:spPr bwMode="auto">
          <a:xfrm>
            <a:off x="1114599" y="2843411"/>
            <a:ext cx="1368152" cy="432048"/>
          </a:xfrm>
          <a:prstGeom prst="borderCallout1">
            <a:avLst>
              <a:gd name="adj1" fmla="val 52765"/>
              <a:gd name="adj2" fmla="val 104944"/>
              <a:gd name="adj3" fmla="val -55255"/>
              <a:gd name="adj4" fmla="val 229638"/>
            </a:avLst>
          </a:prstGeom>
          <a:solidFill>
            <a:schemeClr val="bg1"/>
          </a:solidFill>
          <a:ln w="9525" cap="flat" cmpd="sng" algn="ctr">
            <a:solidFill>
              <a:srgbClr val="E3221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800" b="1" dirty="0" smtClean="0">
                <a:solidFill>
                  <a:srgbClr val="E3221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Испания</a:t>
            </a:r>
            <a:endParaRPr lang="en-US" sz="800" b="1" dirty="0">
              <a:solidFill>
                <a:srgbClr val="E3221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Callout 1 16"/>
          <p:cNvSpPr/>
          <p:nvPr/>
        </p:nvSpPr>
        <p:spPr bwMode="auto">
          <a:xfrm>
            <a:off x="6947247" y="1619275"/>
            <a:ext cx="1368152" cy="432048"/>
          </a:xfrm>
          <a:prstGeom prst="borderCallout1">
            <a:avLst>
              <a:gd name="adj1" fmla="val 46150"/>
              <a:gd name="adj2" fmla="val -9232"/>
              <a:gd name="adj3" fmla="val 127727"/>
              <a:gd name="adj4" fmla="val -113586"/>
            </a:avLst>
          </a:prstGeom>
          <a:solidFill>
            <a:schemeClr val="bg1"/>
          </a:solidFill>
          <a:ln w="9525" cap="flat" cmpd="sng" algn="ctr">
            <a:solidFill>
              <a:srgbClr val="E3221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800" b="0" i="0" u="none" strike="noStrike" cap="none" normalizeH="0" baseline="0" dirty="0" smtClean="0">
                <a:ln>
                  <a:noFill/>
                </a:ln>
                <a:solidFill>
                  <a:srgbClr val="E32219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800" b="1" dirty="0" smtClean="0">
                <a:solidFill>
                  <a:srgbClr val="E3221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Россия</a:t>
            </a:r>
            <a:r>
              <a:rPr lang="it-IT" sz="800" b="1" dirty="0" smtClean="0">
                <a:solidFill>
                  <a:srgbClr val="E3221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ru-RU" sz="800" b="1" dirty="0" smtClean="0">
                <a:solidFill>
                  <a:srgbClr val="E3221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Розничные продажи</a:t>
            </a:r>
            <a:r>
              <a:rPr lang="it-IT" sz="800" b="1" dirty="0" smtClean="0">
                <a:solidFill>
                  <a:srgbClr val="E3221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en-US" sz="800" b="1" dirty="0">
              <a:solidFill>
                <a:srgbClr val="E3221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Callout 1 17"/>
          <p:cNvSpPr/>
          <p:nvPr/>
        </p:nvSpPr>
        <p:spPr bwMode="auto">
          <a:xfrm>
            <a:off x="1546647" y="5075659"/>
            <a:ext cx="1368152" cy="432048"/>
          </a:xfrm>
          <a:prstGeom prst="borderCallout1">
            <a:avLst>
              <a:gd name="adj1" fmla="val -13374"/>
              <a:gd name="adj2" fmla="val 51337"/>
              <a:gd name="adj3" fmla="val -637826"/>
              <a:gd name="adj4" fmla="val 227551"/>
            </a:avLst>
          </a:prstGeom>
          <a:solidFill>
            <a:schemeClr val="bg1"/>
          </a:solidFill>
          <a:ln w="9525" cap="flat" cmpd="sng" algn="ctr">
            <a:solidFill>
              <a:srgbClr val="E3221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800" b="1" dirty="0" smtClean="0">
                <a:solidFill>
                  <a:srgbClr val="E3221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Нидерланды</a:t>
            </a:r>
            <a:endParaRPr lang="en-US" sz="800" b="1" dirty="0">
              <a:solidFill>
                <a:srgbClr val="E3221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Callout 1 18"/>
          <p:cNvSpPr/>
          <p:nvPr/>
        </p:nvSpPr>
        <p:spPr bwMode="auto">
          <a:xfrm>
            <a:off x="4138935" y="827187"/>
            <a:ext cx="1368152" cy="432048"/>
          </a:xfrm>
          <a:prstGeom prst="borderCallout1">
            <a:avLst>
              <a:gd name="adj1" fmla="val 114494"/>
              <a:gd name="adj2" fmla="val 45071"/>
              <a:gd name="adj3" fmla="val 306855"/>
              <a:gd name="adj4" fmla="val 58897"/>
            </a:avLst>
          </a:prstGeom>
          <a:solidFill>
            <a:schemeClr val="bg1"/>
          </a:solidFill>
          <a:ln w="9525" cap="flat" cmpd="sng" algn="ctr">
            <a:solidFill>
              <a:srgbClr val="E3221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800" b="1" dirty="0" smtClean="0">
                <a:solidFill>
                  <a:srgbClr val="E3221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Словакия</a:t>
            </a:r>
            <a:endParaRPr lang="en-US" sz="800" b="1" dirty="0">
              <a:solidFill>
                <a:srgbClr val="E3221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" name="Callout 1 19"/>
          <p:cNvSpPr/>
          <p:nvPr/>
        </p:nvSpPr>
        <p:spPr bwMode="auto">
          <a:xfrm>
            <a:off x="7523311" y="3275459"/>
            <a:ext cx="1368152" cy="432048"/>
          </a:xfrm>
          <a:prstGeom prst="borderCallout1">
            <a:avLst>
              <a:gd name="adj1" fmla="val -19988"/>
              <a:gd name="adj2" fmla="val 49248"/>
              <a:gd name="adj3" fmla="val -119995"/>
              <a:gd name="adj4" fmla="val 27503"/>
            </a:avLst>
          </a:prstGeom>
          <a:solidFill>
            <a:schemeClr val="bg1"/>
          </a:solidFill>
          <a:ln w="9525" cap="flat" cmpd="sng" algn="ctr">
            <a:solidFill>
              <a:srgbClr val="E3221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800" b="1" dirty="0" smtClean="0">
                <a:solidFill>
                  <a:srgbClr val="E3221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Япония и Корея</a:t>
            </a:r>
            <a:endParaRPr lang="en-US" sz="800" b="1" dirty="0">
              <a:solidFill>
                <a:srgbClr val="E3221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" name="Callout 1 20"/>
          <p:cNvSpPr/>
          <p:nvPr/>
        </p:nvSpPr>
        <p:spPr bwMode="auto">
          <a:xfrm>
            <a:off x="5723111" y="4355579"/>
            <a:ext cx="1368152" cy="432048"/>
          </a:xfrm>
          <a:prstGeom prst="borderCallout1">
            <a:avLst>
              <a:gd name="adj1" fmla="val 46150"/>
              <a:gd name="adj2" fmla="val -9232"/>
              <a:gd name="adj3" fmla="val -426182"/>
              <a:gd name="adj4" fmla="val -49013"/>
            </a:avLst>
          </a:prstGeom>
          <a:solidFill>
            <a:schemeClr val="bg1"/>
          </a:solidFill>
          <a:ln w="9525" cap="flat" cmpd="sng" algn="ctr">
            <a:solidFill>
              <a:srgbClr val="E3221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800" b="1" dirty="0" smtClean="0">
                <a:solidFill>
                  <a:srgbClr val="E3221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Турция</a:t>
            </a:r>
            <a:endParaRPr lang="en-US" sz="800" b="1" dirty="0">
              <a:solidFill>
                <a:srgbClr val="E3221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" name="Callout 1 21"/>
          <p:cNvSpPr/>
          <p:nvPr/>
        </p:nvSpPr>
        <p:spPr bwMode="auto">
          <a:xfrm>
            <a:off x="5867127" y="3635499"/>
            <a:ext cx="1368152" cy="432048"/>
          </a:xfrm>
          <a:prstGeom prst="borderCallout1">
            <a:avLst>
              <a:gd name="adj1" fmla="val 46150"/>
              <a:gd name="adj2" fmla="val -9232"/>
              <a:gd name="adj3" fmla="val -295558"/>
              <a:gd name="adj4" fmla="val -56324"/>
            </a:avLst>
          </a:prstGeom>
          <a:solidFill>
            <a:schemeClr val="bg1"/>
          </a:solidFill>
          <a:ln w="9525" cap="flat" cmpd="sng" algn="ctr">
            <a:solidFill>
              <a:srgbClr val="E3221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800" b="1" dirty="0" smtClean="0">
                <a:solidFill>
                  <a:srgbClr val="E3221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Россия</a:t>
            </a:r>
            <a:r>
              <a:rPr lang="it-IT" sz="800" b="1" dirty="0" smtClean="0">
                <a:solidFill>
                  <a:srgbClr val="E3221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ru-RU" sz="800" b="1" dirty="0" smtClean="0">
                <a:solidFill>
                  <a:srgbClr val="E3221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Москва</a:t>
            </a:r>
            <a:r>
              <a:rPr lang="it-IT" sz="800" b="1" dirty="0" smtClean="0">
                <a:solidFill>
                  <a:srgbClr val="E3221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en-US" sz="800" b="1" dirty="0">
              <a:solidFill>
                <a:srgbClr val="E3221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3" name="Callout 1 22"/>
          <p:cNvSpPr/>
          <p:nvPr/>
        </p:nvSpPr>
        <p:spPr bwMode="auto">
          <a:xfrm>
            <a:off x="2482751" y="755179"/>
            <a:ext cx="1368152" cy="432048"/>
          </a:xfrm>
          <a:prstGeom prst="borderCallout1">
            <a:avLst>
              <a:gd name="adj1" fmla="val 114494"/>
              <a:gd name="adj2" fmla="val 45071"/>
              <a:gd name="adj3" fmla="val 253393"/>
              <a:gd name="adj4" fmla="val 159323"/>
            </a:avLst>
          </a:prstGeom>
          <a:solidFill>
            <a:schemeClr val="bg1"/>
          </a:solidFill>
          <a:ln w="9525" cap="flat" cmpd="sng" algn="ctr">
            <a:solidFill>
              <a:srgbClr val="E3221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800" b="1" dirty="0" smtClean="0">
                <a:solidFill>
                  <a:srgbClr val="E3221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Финляндия</a:t>
            </a:r>
            <a:endParaRPr lang="en-US" sz="800" b="1" dirty="0">
              <a:solidFill>
                <a:srgbClr val="E3221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4" name="Callout 1 23"/>
          <p:cNvSpPr/>
          <p:nvPr/>
        </p:nvSpPr>
        <p:spPr bwMode="auto">
          <a:xfrm>
            <a:off x="7451303" y="2123331"/>
            <a:ext cx="1368152" cy="432048"/>
          </a:xfrm>
          <a:prstGeom prst="borderCallout1">
            <a:avLst>
              <a:gd name="adj1" fmla="val 46150"/>
              <a:gd name="adj2" fmla="val -9232"/>
              <a:gd name="adj3" fmla="val 29622"/>
              <a:gd name="adj4" fmla="val -150658"/>
            </a:avLst>
          </a:prstGeom>
          <a:solidFill>
            <a:schemeClr val="bg1"/>
          </a:solidFill>
          <a:ln w="9525" cap="flat" cmpd="sng" algn="ctr">
            <a:solidFill>
              <a:srgbClr val="E3221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800" b="1" dirty="0" smtClean="0">
                <a:solidFill>
                  <a:srgbClr val="E3221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Россия (Урал)</a:t>
            </a:r>
            <a:endParaRPr lang="en-US" sz="800" b="1" dirty="0">
              <a:solidFill>
                <a:srgbClr val="E3221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" name="Callout 1 24"/>
          <p:cNvSpPr/>
          <p:nvPr/>
        </p:nvSpPr>
        <p:spPr bwMode="auto">
          <a:xfrm>
            <a:off x="3778895" y="5363691"/>
            <a:ext cx="1368152" cy="432048"/>
          </a:xfrm>
          <a:prstGeom prst="borderCallout1">
            <a:avLst>
              <a:gd name="adj1" fmla="val -13374"/>
              <a:gd name="adj2" fmla="val 51337"/>
              <a:gd name="adj3" fmla="val -637825"/>
              <a:gd name="adj4" fmla="val 82569"/>
            </a:avLst>
          </a:prstGeom>
          <a:solidFill>
            <a:schemeClr val="bg1"/>
          </a:solidFill>
          <a:ln w="9525" cap="flat" cmpd="sng" algn="ctr">
            <a:solidFill>
              <a:srgbClr val="E3221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800" b="1" dirty="0" smtClean="0">
                <a:solidFill>
                  <a:srgbClr val="E3221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Греция</a:t>
            </a:r>
            <a:endParaRPr lang="en-US" sz="800" b="1" dirty="0">
              <a:solidFill>
                <a:srgbClr val="E3221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6" name="Callout 1 25"/>
          <p:cNvSpPr/>
          <p:nvPr/>
        </p:nvSpPr>
        <p:spPr bwMode="auto">
          <a:xfrm>
            <a:off x="5939135" y="3059435"/>
            <a:ext cx="1368152" cy="432048"/>
          </a:xfrm>
          <a:prstGeom prst="borderCallout1">
            <a:avLst>
              <a:gd name="adj1" fmla="val 46150"/>
              <a:gd name="adj2" fmla="val -9232"/>
              <a:gd name="adj3" fmla="val -177060"/>
              <a:gd name="adj4" fmla="val -59283"/>
            </a:avLst>
          </a:prstGeom>
          <a:solidFill>
            <a:schemeClr val="bg1"/>
          </a:solidFill>
          <a:ln w="9525" cap="flat" cmpd="sng" algn="ctr">
            <a:solidFill>
              <a:srgbClr val="E3221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800" b="1" dirty="0" smtClean="0">
                <a:solidFill>
                  <a:srgbClr val="E3221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Польша</a:t>
            </a:r>
            <a:endParaRPr lang="en-US" sz="800" b="1" dirty="0">
              <a:solidFill>
                <a:srgbClr val="E3221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7" name="Callout 1 26"/>
          <p:cNvSpPr/>
          <p:nvPr/>
        </p:nvSpPr>
        <p:spPr bwMode="auto">
          <a:xfrm>
            <a:off x="6011143" y="2483371"/>
            <a:ext cx="1368152" cy="432048"/>
          </a:xfrm>
          <a:prstGeom prst="borderCallout1">
            <a:avLst>
              <a:gd name="adj1" fmla="val 46150"/>
              <a:gd name="adj2" fmla="val -9232"/>
              <a:gd name="adj3" fmla="val -53602"/>
              <a:gd name="adj4" fmla="val -60153"/>
            </a:avLst>
          </a:prstGeom>
          <a:solidFill>
            <a:schemeClr val="bg1"/>
          </a:solidFill>
          <a:ln w="9525" cap="flat" cmpd="sng" algn="ctr">
            <a:solidFill>
              <a:srgbClr val="E3221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800" b="1" dirty="0" smtClean="0">
                <a:solidFill>
                  <a:srgbClr val="E3221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Румыния</a:t>
            </a:r>
            <a:endParaRPr lang="en-US" sz="800" b="1" dirty="0">
              <a:solidFill>
                <a:srgbClr val="E3221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8" name="Callout 1 27"/>
          <p:cNvSpPr/>
          <p:nvPr/>
        </p:nvSpPr>
        <p:spPr bwMode="auto">
          <a:xfrm>
            <a:off x="7307287" y="5579715"/>
            <a:ext cx="1368152" cy="432048"/>
          </a:xfrm>
          <a:prstGeom prst="borderCallout1">
            <a:avLst>
              <a:gd name="adj1" fmla="val -19988"/>
              <a:gd name="adj2" fmla="val 49248"/>
              <a:gd name="adj3" fmla="val -130594"/>
              <a:gd name="adj4" fmla="val 56165"/>
            </a:avLst>
          </a:prstGeom>
          <a:solidFill>
            <a:schemeClr val="bg1"/>
          </a:solidFill>
          <a:ln w="9525" cap="flat" cmpd="sng" algn="ctr">
            <a:solidFill>
              <a:srgbClr val="E3221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800" b="1" dirty="0" smtClean="0">
                <a:solidFill>
                  <a:srgbClr val="E3221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Новая Зеландия</a:t>
            </a:r>
            <a:endParaRPr lang="it-IT" sz="800" b="1" dirty="0" smtClean="0">
              <a:solidFill>
                <a:srgbClr val="E3221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800" b="1" dirty="0" smtClean="0">
                <a:solidFill>
                  <a:srgbClr val="E3221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Австралия</a:t>
            </a:r>
            <a:endParaRPr lang="en-US" sz="800" b="1" dirty="0">
              <a:solidFill>
                <a:srgbClr val="E3221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9" name="Callout 1 28"/>
          <p:cNvSpPr/>
          <p:nvPr/>
        </p:nvSpPr>
        <p:spPr bwMode="auto">
          <a:xfrm>
            <a:off x="7163271" y="467147"/>
            <a:ext cx="1368152" cy="432048"/>
          </a:xfrm>
          <a:prstGeom prst="borderCallout1">
            <a:avLst>
              <a:gd name="adj1" fmla="val 59378"/>
              <a:gd name="adj2" fmla="val -3663"/>
              <a:gd name="adj3" fmla="val 402755"/>
              <a:gd name="adj4" fmla="val -148568"/>
            </a:avLst>
          </a:prstGeom>
          <a:solidFill>
            <a:schemeClr val="bg1"/>
          </a:solidFill>
          <a:ln w="9525" cap="flat" cmpd="sng" algn="ctr">
            <a:solidFill>
              <a:srgbClr val="E3221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800" b="1" dirty="0" smtClean="0">
                <a:solidFill>
                  <a:srgbClr val="E3221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Украина</a:t>
            </a:r>
            <a:endParaRPr lang="en-US" sz="800" b="1" dirty="0">
              <a:solidFill>
                <a:srgbClr val="E3221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1" name="Callout 1 30"/>
          <p:cNvSpPr/>
          <p:nvPr/>
        </p:nvSpPr>
        <p:spPr bwMode="auto">
          <a:xfrm>
            <a:off x="3058815" y="4643611"/>
            <a:ext cx="1368152" cy="432048"/>
          </a:xfrm>
          <a:prstGeom prst="borderCallout1">
            <a:avLst>
              <a:gd name="adj1" fmla="val -13374"/>
              <a:gd name="adj2" fmla="val 51337"/>
              <a:gd name="adj3" fmla="val -507752"/>
              <a:gd name="adj4" fmla="val 114072"/>
            </a:avLst>
          </a:prstGeom>
          <a:solidFill>
            <a:schemeClr val="bg1"/>
          </a:solidFill>
          <a:ln w="9525" cap="flat" cmpd="sng" algn="ctr">
            <a:solidFill>
              <a:srgbClr val="E3221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800" b="1" dirty="0" smtClean="0">
                <a:solidFill>
                  <a:srgbClr val="E3221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Швейцария</a:t>
            </a:r>
            <a:endParaRPr lang="it-IT" sz="800" b="1" dirty="0" smtClean="0">
              <a:solidFill>
                <a:srgbClr val="E3221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800" b="1" smtClean="0">
                <a:solidFill>
                  <a:srgbClr val="E3221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Розничные продажи</a:t>
            </a:r>
            <a:endParaRPr lang="en-US" sz="800" b="1" dirty="0">
              <a:solidFill>
                <a:srgbClr val="E3221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" name="Callout 1 29"/>
          <p:cNvSpPr/>
          <p:nvPr/>
        </p:nvSpPr>
        <p:spPr bwMode="auto">
          <a:xfrm>
            <a:off x="3202831" y="3995539"/>
            <a:ext cx="1368152" cy="432048"/>
          </a:xfrm>
          <a:prstGeom prst="borderCallout1">
            <a:avLst>
              <a:gd name="adj1" fmla="val -13374"/>
              <a:gd name="adj2" fmla="val 51337"/>
              <a:gd name="adj3" fmla="val -360594"/>
              <a:gd name="adj4" fmla="val 103280"/>
            </a:avLst>
          </a:prstGeom>
          <a:solidFill>
            <a:schemeClr val="bg1"/>
          </a:solidFill>
          <a:ln w="9525" cap="flat" cmpd="sng" algn="ctr">
            <a:solidFill>
              <a:srgbClr val="E3221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800" b="1" dirty="0" smtClean="0">
                <a:solidFill>
                  <a:srgbClr val="E3221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Швейцария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800" b="1" dirty="0" err="1" smtClean="0">
                <a:solidFill>
                  <a:srgbClr val="E3221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Дистрибьюция</a:t>
            </a:r>
            <a:endParaRPr lang="en-US" sz="800" b="1" dirty="0">
              <a:solidFill>
                <a:srgbClr val="E3221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2" name="Callout 1 31"/>
          <p:cNvSpPr/>
          <p:nvPr/>
        </p:nvSpPr>
        <p:spPr bwMode="auto">
          <a:xfrm>
            <a:off x="7451303" y="4355579"/>
            <a:ext cx="1368152" cy="432048"/>
          </a:xfrm>
          <a:prstGeom prst="borderCallout1">
            <a:avLst>
              <a:gd name="adj1" fmla="val -8965"/>
              <a:gd name="adj2" fmla="val 39501"/>
              <a:gd name="adj3" fmla="val -187533"/>
              <a:gd name="adj4" fmla="val -18554"/>
            </a:avLst>
          </a:prstGeom>
          <a:solidFill>
            <a:schemeClr val="bg1"/>
          </a:solidFill>
          <a:ln w="9525" cap="flat" cmpd="sng" algn="ctr">
            <a:solidFill>
              <a:srgbClr val="E3221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800" b="1" dirty="0" smtClean="0">
                <a:solidFill>
                  <a:srgbClr val="E3221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Таиланд</a:t>
            </a:r>
            <a:endParaRPr lang="en-US" sz="800" b="1" dirty="0">
              <a:solidFill>
                <a:srgbClr val="E3221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3" name="Connettore 32"/>
          <p:cNvSpPr/>
          <p:nvPr/>
        </p:nvSpPr>
        <p:spPr bwMode="auto">
          <a:xfrm>
            <a:off x="4642991" y="1835299"/>
            <a:ext cx="45719" cy="45719"/>
          </a:xfrm>
          <a:prstGeom prst="flowChartConnector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4" name="Connettore 33"/>
          <p:cNvSpPr/>
          <p:nvPr/>
        </p:nvSpPr>
        <p:spPr bwMode="auto">
          <a:xfrm>
            <a:off x="4309240" y="2195339"/>
            <a:ext cx="45719" cy="45719"/>
          </a:xfrm>
          <a:prstGeom prst="flowChartConnector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5" name="Connettore 34"/>
          <p:cNvSpPr/>
          <p:nvPr/>
        </p:nvSpPr>
        <p:spPr bwMode="auto">
          <a:xfrm>
            <a:off x="4165224" y="2509660"/>
            <a:ext cx="45719" cy="45719"/>
          </a:xfrm>
          <a:prstGeom prst="flowChartConnector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6" name="Connettore 35"/>
          <p:cNvSpPr/>
          <p:nvPr/>
        </p:nvSpPr>
        <p:spPr bwMode="auto">
          <a:xfrm>
            <a:off x="4237232" y="2581668"/>
            <a:ext cx="45719" cy="45719"/>
          </a:xfrm>
          <a:prstGeom prst="flowChartConnector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7" name="Connettore 36"/>
          <p:cNvSpPr/>
          <p:nvPr/>
        </p:nvSpPr>
        <p:spPr bwMode="auto">
          <a:xfrm>
            <a:off x="4210943" y="2725684"/>
            <a:ext cx="45719" cy="45719"/>
          </a:xfrm>
          <a:prstGeom prst="flowChartConnector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8" name="Connettore 37"/>
          <p:cNvSpPr/>
          <p:nvPr/>
        </p:nvSpPr>
        <p:spPr bwMode="auto">
          <a:xfrm>
            <a:off x="4642991" y="2293636"/>
            <a:ext cx="45719" cy="45719"/>
          </a:xfrm>
          <a:prstGeom prst="flowChartConnector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9" name="Connettore 38"/>
          <p:cNvSpPr/>
          <p:nvPr/>
        </p:nvSpPr>
        <p:spPr bwMode="auto">
          <a:xfrm>
            <a:off x="4597272" y="2411363"/>
            <a:ext cx="45719" cy="45719"/>
          </a:xfrm>
          <a:prstGeom prst="flowChartConnector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0" name="Connettore 39"/>
          <p:cNvSpPr/>
          <p:nvPr/>
        </p:nvSpPr>
        <p:spPr bwMode="auto">
          <a:xfrm>
            <a:off x="4885304" y="2581668"/>
            <a:ext cx="45719" cy="45719"/>
          </a:xfrm>
          <a:prstGeom prst="flowChartConnector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1" name="Connettore 40"/>
          <p:cNvSpPr/>
          <p:nvPr/>
        </p:nvSpPr>
        <p:spPr bwMode="auto">
          <a:xfrm>
            <a:off x="4931023" y="2483371"/>
            <a:ext cx="45719" cy="45719"/>
          </a:xfrm>
          <a:prstGeom prst="flowChartConnector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2" name="Connettore 41"/>
          <p:cNvSpPr/>
          <p:nvPr/>
        </p:nvSpPr>
        <p:spPr bwMode="auto">
          <a:xfrm>
            <a:off x="5029320" y="2483371"/>
            <a:ext cx="45719" cy="45719"/>
          </a:xfrm>
          <a:prstGeom prst="flowChartConnector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3" name="Connettore 42"/>
          <p:cNvSpPr/>
          <p:nvPr/>
        </p:nvSpPr>
        <p:spPr bwMode="auto">
          <a:xfrm>
            <a:off x="4931023" y="2149620"/>
            <a:ext cx="45719" cy="45719"/>
          </a:xfrm>
          <a:prstGeom prst="flowChartConnector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4" name="Connettore 43"/>
          <p:cNvSpPr/>
          <p:nvPr/>
        </p:nvSpPr>
        <p:spPr bwMode="auto">
          <a:xfrm>
            <a:off x="5003031" y="2123331"/>
            <a:ext cx="45719" cy="45719"/>
          </a:xfrm>
          <a:prstGeom prst="flowChartConnector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5" name="Connettore 44"/>
          <p:cNvSpPr/>
          <p:nvPr/>
        </p:nvSpPr>
        <p:spPr bwMode="auto">
          <a:xfrm>
            <a:off x="5075039" y="2339355"/>
            <a:ext cx="45719" cy="45719"/>
          </a:xfrm>
          <a:prstGeom prst="flowChartConnector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6" name="Connettore 45"/>
          <p:cNvSpPr/>
          <p:nvPr/>
        </p:nvSpPr>
        <p:spPr bwMode="auto">
          <a:xfrm>
            <a:off x="4859015" y="2195339"/>
            <a:ext cx="45719" cy="45719"/>
          </a:xfrm>
          <a:prstGeom prst="flowChartConnector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7" name="Connettore 46"/>
          <p:cNvSpPr/>
          <p:nvPr/>
        </p:nvSpPr>
        <p:spPr bwMode="auto">
          <a:xfrm>
            <a:off x="5101328" y="2267347"/>
            <a:ext cx="45719" cy="45719"/>
          </a:xfrm>
          <a:prstGeom prst="flowChartConnector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8" name="Connettore 47"/>
          <p:cNvSpPr/>
          <p:nvPr/>
        </p:nvSpPr>
        <p:spPr bwMode="auto">
          <a:xfrm>
            <a:off x="5101328" y="2195339"/>
            <a:ext cx="45719" cy="45719"/>
          </a:xfrm>
          <a:prstGeom prst="flowChartConnector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9" name="Connettore 48"/>
          <p:cNvSpPr/>
          <p:nvPr/>
        </p:nvSpPr>
        <p:spPr bwMode="auto">
          <a:xfrm>
            <a:off x="5317352" y="2077612"/>
            <a:ext cx="45719" cy="45719"/>
          </a:xfrm>
          <a:prstGeom prst="flowChartConnector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0" name="Connettore 49"/>
          <p:cNvSpPr/>
          <p:nvPr/>
        </p:nvSpPr>
        <p:spPr bwMode="auto">
          <a:xfrm flipV="1">
            <a:off x="5363071" y="2221628"/>
            <a:ext cx="45720" cy="45720"/>
          </a:xfrm>
          <a:prstGeom prst="flowChartConnector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1" name="Connettore 50"/>
          <p:cNvSpPr/>
          <p:nvPr/>
        </p:nvSpPr>
        <p:spPr bwMode="auto">
          <a:xfrm>
            <a:off x="5173336" y="2221628"/>
            <a:ext cx="45719" cy="45719"/>
          </a:xfrm>
          <a:prstGeom prst="flowChartConnector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2" name="Connettore 51"/>
          <p:cNvSpPr/>
          <p:nvPr/>
        </p:nvSpPr>
        <p:spPr bwMode="auto">
          <a:xfrm>
            <a:off x="7163271" y="3517772"/>
            <a:ext cx="45719" cy="45719"/>
          </a:xfrm>
          <a:prstGeom prst="flowChartConnector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3" name="Connettore 52"/>
          <p:cNvSpPr/>
          <p:nvPr/>
        </p:nvSpPr>
        <p:spPr bwMode="auto">
          <a:xfrm>
            <a:off x="7883351" y="2725684"/>
            <a:ext cx="45719" cy="45719"/>
          </a:xfrm>
          <a:prstGeom prst="flowChartConnector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4" name="Connettore 53"/>
          <p:cNvSpPr/>
          <p:nvPr/>
        </p:nvSpPr>
        <p:spPr bwMode="auto">
          <a:xfrm>
            <a:off x="8053656" y="5003651"/>
            <a:ext cx="45719" cy="45719"/>
          </a:xfrm>
          <a:prstGeom prst="flowChartConnector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7" name="Connettore 56"/>
          <p:cNvSpPr/>
          <p:nvPr/>
        </p:nvSpPr>
        <p:spPr bwMode="auto">
          <a:xfrm flipV="1">
            <a:off x="5389359" y="2149619"/>
            <a:ext cx="45720" cy="45720"/>
          </a:xfrm>
          <a:prstGeom prst="flowChartConnector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5" name="Text Box 8"/>
          <p:cNvSpPr txBox="1">
            <a:spLocks noChangeArrowheads="1"/>
          </p:cNvSpPr>
          <p:nvPr/>
        </p:nvSpPr>
        <p:spPr bwMode="auto">
          <a:xfrm>
            <a:off x="1762125" y="6227787"/>
            <a:ext cx="57610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de-CH" sz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Group Presentation</a:t>
            </a:r>
            <a:endParaRPr lang="it-IT" sz="1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eaLnBrk="0" hangingPunct="0">
              <a:defRPr/>
            </a:pPr>
            <a:endParaRPr lang="it-IT" sz="1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ru-RU" sz="2400" dirty="0" smtClean="0">
                <a:solidFill>
                  <a:srgbClr val="E3221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История создания застежки-молнии – это история</a:t>
            </a:r>
            <a:r>
              <a:rPr lang="de-CH" sz="2400" dirty="0" smtClean="0">
                <a:solidFill>
                  <a:srgbClr val="E3221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Riri</a:t>
            </a:r>
            <a:endParaRPr lang="it-IT" sz="2400" dirty="0" smtClean="0">
              <a:solidFill>
                <a:srgbClr val="E3221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762125" y="6227763"/>
            <a:ext cx="57610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it-IT" sz="1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762125" y="6227787"/>
            <a:ext cx="57610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de-CH" sz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Group Presentation</a:t>
            </a:r>
            <a:endParaRPr lang="it-IT" sz="1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eaLnBrk="0" hangingPunct="0">
              <a:defRPr/>
            </a:pPr>
            <a:endParaRPr lang="it-IT" sz="1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94520" y="1403251"/>
            <a:ext cx="42484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Застежка-молния была создана более ста лет назад. Ее происхождение восходит к промышленной революции. В ее создании принимал участие не один человек, многие способствовали ее концептуальному развитию. </a:t>
            </a:r>
          </a:p>
          <a:p>
            <a:endParaRPr lang="ru-RU" sz="12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1893 W.L. </a:t>
            </a:r>
            <a:r>
              <a:rPr lang="ru-RU" sz="1200" dirty="0" err="1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Джадсон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получены патенты на применении молнии в обуви и ткани. </a:t>
            </a:r>
          </a:p>
          <a:p>
            <a:endParaRPr lang="ru-RU" sz="12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Г. </a:t>
            </a:r>
            <a:r>
              <a:rPr lang="ru-RU" sz="1200" dirty="0" err="1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Фостер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в 1911 году создал застежку, состоящую двух частей, одной вогнутой и другой выпуклой, в дальнейшем ее усовершенствовал </a:t>
            </a:r>
            <a:r>
              <a:rPr lang="ru-RU" sz="1200" dirty="0" err="1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Sundback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(дизайнер молнии в 1914 году), который заложил основу работы для основателя RIRI Мартина </a:t>
            </a:r>
            <a:r>
              <a:rPr lang="ru-RU" sz="1200" dirty="0" err="1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Отмара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200" dirty="0" err="1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Винтерхальтера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</a:p>
          <a:p>
            <a:endParaRPr lang="ru-RU" sz="12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Несколько лет спустя </a:t>
            </a:r>
            <a:r>
              <a:rPr lang="ru-RU" sz="1200" dirty="0" err="1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Винтерхальтер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начал первое промышленное производство молний в Европе. </a:t>
            </a:r>
          </a:p>
          <a:p>
            <a:endParaRPr lang="ru-RU" sz="12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Началась эра застежки-молнии </a:t>
            </a:r>
            <a:r>
              <a:rPr lang="en-US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…..   </a:t>
            </a:r>
          </a:p>
          <a:p>
            <a:endParaRPr lang="en-US" sz="1200" dirty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9215" y="1439659"/>
            <a:ext cx="2084640" cy="363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9015" y="2843411"/>
            <a:ext cx="1843190" cy="316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gnaposto contenuto 6"/>
          <p:cNvSpPr>
            <a:spLocks noGrp="1"/>
          </p:cNvSpPr>
          <p:nvPr>
            <p:ph idx="1"/>
          </p:nvPr>
        </p:nvSpPr>
        <p:spPr bwMode="auto">
          <a:xfrm>
            <a:off x="431998" y="2242765"/>
            <a:ext cx="8099425" cy="376899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endParaRPr lang="it-IT" sz="1200" smtClean="0">
              <a:ea typeface="Calibri" pitchFamily="34" charset="0"/>
              <a:cs typeface="Times New Roman" pitchFamily="18" charset="0"/>
            </a:endParaRPr>
          </a:p>
          <a:p>
            <a:pPr algn="just"/>
            <a:endParaRPr lang="it-IT" sz="1200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194" name="Titolo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de-CH" sz="2400" dirty="0" smtClean="0">
                <a:solidFill>
                  <a:srgbClr val="E3221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M.O. </a:t>
            </a:r>
            <a:r>
              <a:rPr lang="ru-RU" sz="2400" dirty="0" err="1" smtClean="0">
                <a:solidFill>
                  <a:srgbClr val="E3221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Винтерхальтер</a:t>
            </a:r>
            <a:r>
              <a:rPr lang="ru-RU" sz="2400" dirty="0" smtClean="0">
                <a:solidFill>
                  <a:srgbClr val="E3221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r>
              <a:rPr lang="de-CH" sz="2400" dirty="0" smtClean="0">
                <a:solidFill>
                  <a:srgbClr val="E3221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br>
              <a:rPr lang="de-CH" sz="2400" dirty="0" smtClean="0">
                <a:solidFill>
                  <a:srgbClr val="E3221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400" dirty="0" smtClean="0">
                <a:solidFill>
                  <a:srgbClr val="E3221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профессия - изобретатель</a:t>
            </a:r>
            <a:endParaRPr lang="it-IT" sz="2400" dirty="0" smtClean="0">
              <a:solidFill>
                <a:srgbClr val="E3221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762125" y="6227763"/>
            <a:ext cx="57610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it-IT" sz="1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762125" y="6227787"/>
            <a:ext cx="57610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de-CH" sz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Group Presentation</a:t>
            </a:r>
            <a:endParaRPr lang="it-IT" sz="1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eaLnBrk="0" hangingPunct="0">
              <a:defRPr/>
            </a:pPr>
            <a:endParaRPr lang="it-IT" sz="1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94519" y="1699989"/>
            <a:ext cx="46805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Основатель </a:t>
            </a:r>
            <a:r>
              <a:rPr lang="en-GB" sz="1200" dirty="0" err="1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Riri</a:t>
            </a:r>
            <a:r>
              <a:rPr lang="en-GB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M.O. </a:t>
            </a:r>
            <a:r>
              <a:rPr lang="ru-RU" sz="1200" dirty="0" err="1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Винтерхальтер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был прежде всего изобретателем. Родился в Швейцарии в 1889 году, он приобрел со своих первых сбережений Европейский патент на ручной молнию в 1923 году. </a:t>
            </a:r>
          </a:p>
          <a:p>
            <a:endParaRPr lang="ru-RU" sz="12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Он улучшил форму зубчиков молнии, и выпуклых и вогнутых. Акроним RIRI стоит из первых двух слогов </a:t>
            </a:r>
            <a:r>
              <a:rPr lang="ru-RU" sz="1200" dirty="0" err="1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Rippe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и </a:t>
            </a:r>
            <a:r>
              <a:rPr lang="ru-RU" sz="1200" dirty="0" err="1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Rille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что означает выпуклые и вогнутые на немецком языке. </a:t>
            </a:r>
          </a:p>
          <a:p>
            <a:endParaRPr lang="ru-RU" sz="12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Новый дизайн был революционным для промышленности и сделал </a:t>
            </a:r>
            <a:r>
              <a:rPr lang="ru-RU" sz="1200" dirty="0" err="1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Винтерхальтера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предпринимателем. Его завод в </a:t>
            </a:r>
            <a:r>
              <a:rPr lang="ru-RU" sz="1200" dirty="0" err="1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Халле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(Германия) производит как молнии, так и оборудование для их производства, а на заводе в городе </a:t>
            </a:r>
            <a:r>
              <a:rPr lang="ru-RU" sz="1200" dirty="0" err="1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Вупперталь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занято более 1,000 работников. </a:t>
            </a:r>
          </a:p>
          <a:p>
            <a:endParaRPr lang="ru-RU" sz="12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 подъемом нацизма </a:t>
            </a:r>
            <a:r>
              <a:rPr lang="ru-RU" sz="1200" dirty="0" err="1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Винтерхальтер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вернулся в Швейцарию и запустил производство RIRI в старом здании макаронной фабрики в </a:t>
            </a:r>
            <a:r>
              <a:rPr lang="ru-RU" sz="1200" dirty="0" err="1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Мендризио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В возрасте 72 </a:t>
            </a:r>
            <a:r>
              <a:rPr lang="ru-RU" sz="1200" dirty="0" err="1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летон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умер и оставил большую часть своего имущества на благотворительность.</a:t>
            </a:r>
            <a:endParaRPr lang="en-GB" sz="1200" dirty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39135" y="683171"/>
            <a:ext cx="1656184" cy="2229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75239" y="2987427"/>
            <a:ext cx="1643861" cy="27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3031" y="2987427"/>
            <a:ext cx="1733275" cy="27797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gnaposto contenuto 6"/>
          <p:cNvSpPr>
            <a:spLocks noGrp="1"/>
          </p:cNvSpPr>
          <p:nvPr>
            <p:ph idx="1"/>
          </p:nvPr>
        </p:nvSpPr>
        <p:spPr bwMode="auto">
          <a:xfrm>
            <a:off x="431998" y="2242765"/>
            <a:ext cx="8099425" cy="376899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endParaRPr lang="it-IT" sz="1200" smtClean="0">
              <a:ea typeface="Calibri" pitchFamily="34" charset="0"/>
              <a:cs typeface="Times New Roman" pitchFamily="18" charset="0"/>
            </a:endParaRPr>
          </a:p>
          <a:p>
            <a:pPr algn="just"/>
            <a:endParaRPr lang="it-IT" sz="1200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194" name="Titolo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ru-RU" sz="2400" dirty="0" smtClean="0">
                <a:solidFill>
                  <a:srgbClr val="E3221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История </a:t>
            </a:r>
            <a:r>
              <a:rPr lang="de-CH" sz="2400" dirty="0" err="1" smtClean="0">
                <a:solidFill>
                  <a:srgbClr val="E3221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Riri</a:t>
            </a:r>
            <a:r>
              <a:rPr lang="ru-RU" sz="2400" dirty="0" smtClean="0">
                <a:solidFill>
                  <a:srgbClr val="E3221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продолжение</a:t>
            </a:r>
            <a:endParaRPr lang="it-IT" sz="2400" dirty="0" smtClean="0">
              <a:solidFill>
                <a:srgbClr val="E3221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762125" y="6227763"/>
            <a:ext cx="57610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it-IT" sz="1200">
              <a:solidFill>
                <a:schemeClr val="bg1"/>
              </a:solidFill>
              <a:latin typeface="+mj-lt"/>
              <a:ea typeface="ＭＳ Ｐゴシック"/>
              <a:cs typeface="ＭＳ Ｐゴシック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762125" y="6227787"/>
            <a:ext cx="57610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de-CH" sz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Group Presentation</a:t>
            </a:r>
            <a:endParaRPr lang="it-IT" sz="1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eaLnBrk="0" hangingPunct="0">
              <a:defRPr/>
            </a:pPr>
            <a:endParaRPr lang="it-IT" sz="1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66527" y="1271424"/>
            <a:ext cx="424847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Это 1936 в области </a:t>
            </a:r>
            <a:r>
              <a:rPr lang="ru-RU" sz="1200" dirty="0" err="1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Тичино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в </a:t>
            </a:r>
            <a:r>
              <a:rPr lang="ru-RU" sz="1200" dirty="0" err="1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Мендризио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был построен завод доктора </a:t>
            </a:r>
            <a:r>
              <a:rPr lang="ru-RU" sz="1200" dirty="0" err="1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Винтерхальтера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</a:p>
          <a:p>
            <a:endParaRPr lang="ru-RU" sz="12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1950 начинается эра нейлоновых молний (цепь зубчиков не просто прикреплена к ткани, но спаяна с ней). </a:t>
            </a:r>
            <a:r>
              <a:rPr lang="ru-RU" sz="1200" dirty="0" err="1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Riri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получает исключительный мировой патент на 20 лет. </a:t>
            </a:r>
          </a:p>
          <a:p>
            <a:endParaRPr lang="ru-RU" sz="12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1970 году компания была </a:t>
            </a:r>
            <a:r>
              <a:rPr lang="ru-RU" sz="1200" dirty="0" err="1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купилена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американской группой </a:t>
            </a:r>
            <a:r>
              <a:rPr lang="ru-RU" sz="1200" dirty="0" err="1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Talon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</a:p>
          <a:p>
            <a:endParaRPr lang="ru-RU" sz="12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1979 году на месте </a:t>
            </a:r>
            <a:r>
              <a:rPr lang="ru-RU" sz="1200" dirty="0" err="1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Мендризио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sz="1200" dirty="0" err="1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Riri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возводит ультрасовременный завод, прилегающей к его историческому зданию. На 14000 квадратных метрах, ежегодно производится 20 миллионов молний. </a:t>
            </a:r>
          </a:p>
          <a:p>
            <a:endParaRPr lang="ru-RU" sz="12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1981 </a:t>
            </a:r>
            <a:r>
              <a:rPr lang="ru-RU" sz="1200" dirty="0" err="1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Riri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становится снова Швейцарской компанией: компания в </a:t>
            </a:r>
            <a:r>
              <a:rPr lang="ru-RU" sz="1200" dirty="0" err="1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Мендризио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/ Цюрих становится RIRI SA и к 1988 году присоединяет итальянский филиал </a:t>
            </a:r>
            <a:r>
              <a:rPr lang="ru-RU" sz="1200" dirty="0" err="1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Riri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200" dirty="0" err="1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SpA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в Тиране.</a:t>
            </a:r>
          </a:p>
          <a:p>
            <a:endParaRPr lang="ru-RU" sz="12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1994 году английский инвестиционный банк Шредер покупает холдинг RIRI SA и вносит важные изменения в структуру Группы </a:t>
            </a:r>
            <a:r>
              <a:rPr lang="en-US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RIRI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n-US" sz="12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GB" sz="1200" dirty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 descr="F:\Foto pubblicità\DSC_02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7087" y="456170"/>
            <a:ext cx="2376264" cy="3107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19055" y="3695506"/>
            <a:ext cx="2952328" cy="2460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gnaposto contenuto 6"/>
          <p:cNvSpPr>
            <a:spLocks noGrp="1"/>
          </p:cNvSpPr>
          <p:nvPr>
            <p:ph idx="1"/>
          </p:nvPr>
        </p:nvSpPr>
        <p:spPr bwMode="auto">
          <a:xfrm>
            <a:off x="431998" y="2242765"/>
            <a:ext cx="8099425" cy="376899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endParaRPr lang="it-IT" sz="1200" smtClean="0">
              <a:ea typeface="Calibri" pitchFamily="34" charset="0"/>
              <a:cs typeface="Times New Roman" pitchFamily="18" charset="0"/>
            </a:endParaRPr>
          </a:p>
          <a:p>
            <a:pPr algn="just">
              <a:buNone/>
            </a:pPr>
            <a:endParaRPr lang="it-IT" sz="1200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194" name="Titolo 1"/>
          <p:cNvSpPr>
            <a:spLocks noGrp="1"/>
          </p:cNvSpPr>
          <p:nvPr>
            <p:ph type="title"/>
          </p:nvPr>
        </p:nvSpPr>
        <p:spPr bwMode="auto">
          <a:xfrm>
            <a:off x="466527" y="274638"/>
            <a:ext cx="8099425" cy="1139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ru-RU" sz="2400" dirty="0" smtClean="0">
                <a:solidFill>
                  <a:srgbClr val="E3221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История </a:t>
            </a:r>
            <a:r>
              <a:rPr lang="de-CH" sz="2400" dirty="0" err="1" smtClean="0">
                <a:solidFill>
                  <a:srgbClr val="E3221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Riri</a:t>
            </a:r>
            <a:endParaRPr lang="it-IT" sz="2400" dirty="0" smtClean="0">
              <a:solidFill>
                <a:srgbClr val="E3221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762125" y="6227763"/>
            <a:ext cx="57610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it-IT" sz="1200">
              <a:solidFill>
                <a:schemeClr val="bg1"/>
              </a:solidFill>
              <a:latin typeface="+mj-lt"/>
              <a:ea typeface="ＭＳ Ｐゴシック"/>
              <a:cs typeface="ＭＳ Ｐゴシック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762125" y="6227787"/>
            <a:ext cx="57610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de-CH" sz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Group Presentation</a:t>
            </a:r>
            <a:endParaRPr lang="it-IT" sz="1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eaLnBrk="0" hangingPunct="0">
              <a:defRPr/>
            </a:pPr>
            <a:endParaRPr lang="it-IT" sz="1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82551" y="983392"/>
            <a:ext cx="403244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 1998 года контроль производства снова перешел в руки частных инвесторов в лице </a:t>
            </a:r>
            <a:r>
              <a:rPr lang="ru-RU" sz="1200" dirty="0" err="1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топ-менеджмента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RIRI, которые были готовы вернуть компании былую славу. </a:t>
            </a:r>
          </a:p>
          <a:p>
            <a:endParaRPr lang="ru-RU" sz="12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2001 - это эпоха высоких технологий, запуск новой линии высокотехнологичной продукции. </a:t>
            </a:r>
            <a:r>
              <a:rPr lang="ru-RU" sz="1200" dirty="0" err="1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Riri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появляется на рынке технической одежды и снаряжения. </a:t>
            </a:r>
          </a:p>
          <a:p>
            <a:endParaRPr lang="ru-RU" sz="12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sz="12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sz="12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sz="12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sz="12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sz="12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2003 </a:t>
            </a:r>
            <a:r>
              <a:rPr lang="ru-RU" sz="1200" dirty="0" err="1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Riri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выигрывает кубок Америки с </a:t>
            </a:r>
            <a:r>
              <a:rPr lang="ru-RU" sz="1200" dirty="0" err="1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Alinghi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</a:p>
          <a:p>
            <a:endParaRPr lang="ru-RU" sz="12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2005 </a:t>
            </a:r>
            <a:r>
              <a:rPr lang="ru-RU" sz="1200" dirty="0" err="1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Riri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расширяет спектр высокотехнологичных продуктов, внедряя </a:t>
            </a:r>
            <a:r>
              <a:rPr lang="ru-RU" sz="1200" dirty="0" err="1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AQUAzip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(водонепроницаемую молнию). </a:t>
            </a:r>
          </a:p>
          <a:p>
            <a:endParaRPr lang="ru-RU" sz="12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История полна перемен и новых вызовов, но с дух превосходства своего основателя - в ДНК компании!</a:t>
            </a:r>
            <a:endParaRPr lang="en-GB" sz="1200" dirty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11" descr="3_Spi_Riri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67127" y="3546663"/>
            <a:ext cx="2232248" cy="2581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67127" y="539155"/>
            <a:ext cx="2214246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762125" y="6227763"/>
            <a:ext cx="57610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it-IT" sz="1200">
              <a:solidFill>
                <a:schemeClr val="bg1"/>
              </a:solidFill>
              <a:latin typeface="+mj-lt"/>
              <a:ea typeface="ＭＳ Ｐゴシック"/>
              <a:cs typeface="ＭＳ Ｐゴシック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762125" y="6227787"/>
            <a:ext cx="57610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de-CH" sz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Group Presentation</a:t>
            </a:r>
            <a:endParaRPr lang="it-IT" sz="1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eaLnBrk="0" hangingPunct="0">
              <a:defRPr/>
            </a:pPr>
            <a:endParaRPr lang="it-IT" sz="1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 bwMode="auto">
          <a:xfrm>
            <a:off x="449263" y="274638"/>
            <a:ext cx="8099425" cy="1139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8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E32219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Riri Group </a:t>
            </a:r>
            <a:endParaRPr kumimoji="0" lang="it-IT" sz="2400" b="0" i="0" u="none" strike="noStrike" kern="0" cap="none" spc="0" normalizeH="0" baseline="0" noProof="0" dirty="0" smtClean="0">
              <a:ln>
                <a:noFill/>
              </a:ln>
              <a:solidFill>
                <a:srgbClr val="E32219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74" name="Picture 2" descr="F:\Immagine pubblicitaria\Nuova immagin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38735" y="297442"/>
            <a:ext cx="4248472" cy="5786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contenuto 3"/>
          <p:cNvSpPr txBox="1">
            <a:spLocks/>
          </p:cNvSpPr>
          <p:nvPr/>
        </p:nvSpPr>
        <p:spPr bwMode="auto">
          <a:xfrm>
            <a:off x="466527" y="827187"/>
            <a:ext cx="8099425" cy="17281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39725" marR="0" lvl="0" indent="-339725" algn="just" defTabSz="9048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de-CH" sz="2000" b="0" i="0" u="none" strike="noStrike" kern="0" cap="none" spc="0" normalizeH="0" baseline="0" noProof="0" dirty="0" smtClean="0">
              <a:ln>
                <a:noFill/>
              </a:ln>
              <a:solidFill>
                <a:srgbClr val="727A7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39725" marR="0" lvl="0" indent="-339725" algn="just" defTabSz="9048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de-CH" sz="2000" b="0" i="0" u="none" strike="noStrike" kern="0" cap="none" spc="0" normalizeH="0" baseline="0" noProof="0" dirty="0" smtClean="0">
              <a:ln>
                <a:noFill/>
              </a:ln>
              <a:solidFill>
                <a:srgbClr val="727A7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39725" marR="0" lvl="0" indent="-339725" algn="just" defTabSz="9048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de-CH" sz="2000" b="0" i="0" u="none" strike="noStrike" kern="0" cap="none" spc="0" normalizeH="0" baseline="0" noProof="0" dirty="0" smtClean="0">
              <a:ln>
                <a:noFill/>
              </a:ln>
              <a:solidFill>
                <a:srgbClr val="727A7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39725" marR="0" lvl="0" indent="-339725" algn="just" defTabSz="9048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de-CH" sz="2000" b="0" i="0" u="none" strike="noStrike" kern="0" cap="none" spc="0" normalizeH="0" baseline="0" noProof="0" dirty="0" smtClean="0">
              <a:ln>
                <a:noFill/>
              </a:ln>
              <a:solidFill>
                <a:srgbClr val="727A7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39725" marR="0" lvl="0" indent="-339725" algn="just" defTabSz="9048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de-CH" sz="2000" b="0" i="0" u="none" strike="noStrike" kern="0" cap="none" spc="0" normalizeH="0" baseline="0" noProof="0" dirty="0" smtClean="0">
              <a:ln>
                <a:noFill/>
              </a:ln>
              <a:solidFill>
                <a:srgbClr val="727A7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39725" marR="0" lvl="0" indent="-339725" algn="just" defTabSz="9048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de-CH" sz="2000" b="0" i="0" u="none" strike="noStrike" kern="0" cap="none" spc="0" normalizeH="0" baseline="0" noProof="0" dirty="0" smtClean="0">
              <a:ln>
                <a:noFill/>
              </a:ln>
              <a:solidFill>
                <a:srgbClr val="727A7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39725" marR="0" lvl="0" indent="-339725" algn="just" defTabSz="9048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de-CH" sz="1200" b="1" i="0" u="none" strike="noStrike" kern="0" cap="none" spc="0" normalizeH="0" baseline="0" noProof="0" dirty="0" smtClean="0">
              <a:ln>
                <a:noFill/>
              </a:ln>
              <a:solidFill>
                <a:srgbClr val="727A7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66700" indent="-85725" algn="just">
              <a:buFont typeface="Wingdings" pitchFamily="2" charset="2"/>
              <a:buChar char="Ø"/>
            </a:pPr>
            <a:r>
              <a:rPr lang="en-US" sz="1200" b="1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Riri Group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родилась из слияния трех компаний, работающих в производстве молний и кнопок, с целью создать "единое окно" для клиентов, работающих в роскошных и модных сегментах (в основном одежды и изделий из кожи)</a:t>
            </a:r>
            <a:endParaRPr lang="en-US" sz="12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39725" marR="0" lvl="0" indent="-339725" algn="just" defTabSz="9048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ru-RU" sz="1200" kern="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(Бренды располагаются в хронологическом порядке появления на рынке)</a:t>
            </a:r>
            <a:endParaRPr lang="en-US" sz="12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39725" marR="0" lvl="0" indent="-339725" algn="just" defTabSz="9048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2000" b="0" i="0" u="none" strike="noStrike" kern="0" cap="none" spc="0" normalizeH="0" baseline="0" noProof="0" dirty="0" smtClean="0">
              <a:ln>
                <a:noFill/>
              </a:ln>
              <a:solidFill>
                <a:srgbClr val="727A7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39725" marR="0" lvl="0" indent="-339725" algn="just" defTabSz="9048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de-CH" sz="2000" b="0" i="0" u="none" strike="noStrike" kern="0" cap="none" spc="0" normalizeH="0" baseline="0" noProof="0" dirty="0" smtClean="0">
              <a:ln>
                <a:noFill/>
              </a:ln>
              <a:solidFill>
                <a:srgbClr val="727A7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39725" marR="0" lvl="0" indent="-339725" algn="just" defTabSz="9048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de-CH" sz="2000" b="0" i="0" u="none" strike="noStrike" kern="0" cap="none" spc="0" normalizeH="0" baseline="0" noProof="0" dirty="0" smtClean="0">
              <a:ln>
                <a:noFill/>
              </a:ln>
              <a:solidFill>
                <a:srgbClr val="727A7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39725" marR="0" lvl="0" indent="-339725" algn="just" defTabSz="9048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2000" b="0" i="0" u="none" strike="noStrike" kern="0" cap="none" spc="0" normalizeH="0" baseline="0" noProof="0" dirty="0" smtClean="0">
              <a:ln>
                <a:noFill/>
              </a:ln>
              <a:solidFill>
                <a:srgbClr val="727A7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39725" marR="0" lvl="0" indent="-339725" algn="just" defTabSz="9048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727A7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339725" marR="0" lvl="0" indent="-339725" algn="just" defTabSz="9048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sz="2000" b="0" i="0" u="none" strike="noStrike" kern="0" cap="none" spc="0" normalizeH="0" baseline="0" noProof="0" dirty="0" smtClean="0">
              <a:ln>
                <a:noFill/>
              </a:ln>
              <a:solidFill>
                <a:srgbClr val="727A7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Segnaposto contenuto 6"/>
          <p:cNvSpPr>
            <a:spLocks noGrp="1"/>
          </p:cNvSpPr>
          <p:nvPr>
            <p:ph idx="1"/>
          </p:nvPr>
        </p:nvSpPr>
        <p:spPr bwMode="auto">
          <a:xfrm>
            <a:off x="431998" y="2123331"/>
            <a:ext cx="8099425" cy="376899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endParaRPr lang="it-CH" sz="12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it-CH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Cobra:            	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Основанная в Падуе в 1977 году, была приобретена </a:t>
            </a:r>
            <a:r>
              <a:rPr lang="ru-RU" sz="1200" dirty="0" err="1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Sofipa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200" dirty="0" err="1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Sgr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в 2006 году компания, ее миссия всегда была создание продуктов и аксессуаров для швейной промышленности, которые были бы инновационными, красивыми, драгоценными, оригинальными (кнопки металлические, пуговицы для джинсов, заклепки, шпильки и проушины). Производство и продажи расположены в Падуе (Италия).</a:t>
            </a:r>
            <a:endParaRPr lang="en-US" sz="12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it-CH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Meras:              	</a:t>
            </a:r>
            <a:r>
              <a:rPr lang="en-US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Лидирующий бренд в производстве нейлоновых и не полированных металлических молний. Особенно активен на рынке моды. Приобретенный в 2007 году, был реконструирован в 2009 году, когда завод был перемещен из </a:t>
            </a:r>
            <a:r>
              <a:rPr lang="ru-RU" sz="1200" dirty="0" err="1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Манербио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(Италия) в </a:t>
            </a:r>
            <a:r>
              <a:rPr lang="ru-RU" sz="1200" dirty="0" err="1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Тирано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(Италия), расширив исторический завод RIRI. С годами бренд вырос, благодаря инновациям, а также отличной гибкости и сервисам.</a:t>
            </a:r>
            <a:endParaRPr lang="en-US" sz="12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it-CH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Riri:            	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Основанная еще в 1923 году Мартином </a:t>
            </a:r>
            <a:r>
              <a:rPr lang="ru-RU" sz="1200" dirty="0" err="1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Винтерхальтером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консолидирует свое лидерство на протяжении многих лет, как производитель пластиковых и металлических молний для разных рынков и конечных пользователей. </a:t>
            </a:r>
            <a:r>
              <a:rPr lang="ru-RU" sz="1200" dirty="0" err="1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Riri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всегда был синонимом высокого качества, инноваций и уникальности. Штаб-квартира находится в </a:t>
            </a:r>
            <a:r>
              <a:rPr lang="ru-RU" sz="1200" dirty="0" err="1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Мендризио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(Швейцария) со вторым производственным комплексом в Тиране (</a:t>
            </a:r>
            <a:r>
              <a:rPr lang="ru-RU" sz="1200" dirty="0" err="1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Sondrio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- Италия), </a:t>
            </a:r>
            <a:r>
              <a:rPr lang="ru-RU" sz="1200" dirty="0" err="1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приобретеным</a:t>
            </a:r>
            <a:r>
              <a:rPr lang="ru-RU" sz="1200" dirty="0" smtClean="0">
                <a:solidFill>
                  <a:srgbClr val="727A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в 2008 году</a:t>
            </a:r>
            <a:endParaRPr lang="en-US" sz="12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endParaRPr lang="it-IT" sz="12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it-IT" sz="1200" dirty="0" smtClean="0">
              <a:solidFill>
                <a:srgbClr val="727A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194" name="Titolo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de-CH" sz="2400" dirty="0" smtClean="0">
                <a:solidFill>
                  <a:srgbClr val="E3221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Corporate profile Riri Group</a:t>
            </a:r>
            <a:endParaRPr lang="it-IT" sz="2400" dirty="0" smtClean="0">
              <a:solidFill>
                <a:srgbClr val="E3221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198" name="Immagine 9" descr="Logo Riri_CMYK_pos.jpg"/>
          <p:cNvPicPr>
            <a:picLocks noChangeAspect="1" noChangeArrowheads="1"/>
          </p:cNvPicPr>
          <p:nvPr/>
        </p:nvPicPr>
        <p:blipFill>
          <a:blip r:embed="rId3" cstate="email"/>
          <a:srcRect b="18359"/>
          <a:stretch>
            <a:fillRect/>
          </a:stretch>
        </p:blipFill>
        <p:spPr bwMode="auto">
          <a:xfrm>
            <a:off x="1402631" y="4859635"/>
            <a:ext cx="620267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762125" y="6227763"/>
            <a:ext cx="57610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it-IT" sz="1200">
              <a:solidFill>
                <a:schemeClr val="bg1"/>
              </a:solidFill>
              <a:latin typeface="+mj-lt"/>
              <a:ea typeface="ＭＳ Ｐゴシック"/>
              <a:cs typeface="ＭＳ Ｐゴシック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email"/>
          <a:srcRect b="25572"/>
          <a:stretch>
            <a:fillRect/>
          </a:stretch>
        </p:blipFill>
        <p:spPr bwMode="auto">
          <a:xfrm>
            <a:off x="1489471" y="2483371"/>
            <a:ext cx="705248" cy="225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magine 8" descr="Meras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18655" y="3625024"/>
            <a:ext cx="500978" cy="370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762125" y="6227787"/>
            <a:ext cx="57610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de-CH" sz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Group Presentation</a:t>
            </a:r>
            <a:endParaRPr lang="it-IT" sz="120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eaLnBrk="0" hangingPunct="0">
              <a:defRPr/>
            </a:pPr>
            <a:endParaRPr lang="it-IT" sz="120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asellaDiTesto 31"/>
          <p:cNvSpPr txBox="1"/>
          <p:nvPr/>
        </p:nvSpPr>
        <p:spPr>
          <a:xfrm>
            <a:off x="5723111" y="3059436"/>
            <a:ext cx="13681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E3221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Топ</a:t>
            </a:r>
            <a:endParaRPr lang="it-IT" sz="1100" dirty="0" smtClean="0">
              <a:solidFill>
                <a:srgbClr val="E3221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it-IT" sz="1100" dirty="0" smtClean="0">
              <a:solidFill>
                <a:srgbClr val="E3221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1100" dirty="0" smtClean="0">
                <a:solidFill>
                  <a:srgbClr val="E3221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Стар</a:t>
            </a:r>
            <a:endParaRPr lang="it-IT" sz="1100" dirty="0" smtClean="0">
              <a:solidFill>
                <a:srgbClr val="E3221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it-IT" sz="1100" dirty="0" smtClean="0">
              <a:solidFill>
                <a:srgbClr val="E3221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1100" dirty="0" err="1" smtClean="0">
                <a:solidFill>
                  <a:srgbClr val="E3221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Топстар</a:t>
            </a:r>
            <a:endParaRPr lang="it-IT" sz="1100" dirty="0" smtClean="0">
              <a:solidFill>
                <a:srgbClr val="E3221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it-IT" sz="1100" dirty="0" smtClean="0">
              <a:solidFill>
                <a:srgbClr val="E3221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1100" dirty="0" err="1" smtClean="0">
                <a:solidFill>
                  <a:srgbClr val="E3221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Солид</a:t>
            </a:r>
            <a:endParaRPr lang="en-US" sz="1100" dirty="0">
              <a:solidFill>
                <a:srgbClr val="E3221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242" name="Titolo 1"/>
          <p:cNvSpPr>
            <a:spLocks noGrp="1"/>
          </p:cNvSpPr>
          <p:nvPr>
            <p:ph type="title"/>
          </p:nvPr>
        </p:nvSpPr>
        <p:spPr bwMode="auto">
          <a:xfrm>
            <a:off x="466527" y="251123"/>
            <a:ext cx="8099425" cy="1139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de-CH" sz="2400" dirty="0" smtClean="0">
                <a:solidFill>
                  <a:srgbClr val="E3221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Brand </a:t>
            </a:r>
            <a:r>
              <a:rPr lang="de-CH" sz="2400" dirty="0" err="1" smtClean="0">
                <a:solidFill>
                  <a:srgbClr val="E3221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architecture</a:t>
            </a:r>
            <a:r>
              <a:rPr lang="de-CH" sz="2400" dirty="0" smtClean="0">
                <a:solidFill>
                  <a:srgbClr val="E3221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it-IT" sz="2400" dirty="0" smtClean="0">
              <a:solidFill>
                <a:srgbClr val="E3221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243" name="Rettangolo 7"/>
          <p:cNvSpPr>
            <a:spLocks noChangeArrowheads="1"/>
          </p:cNvSpPr>
          <p:nvPr/>
        </p:nvSpPr>
        <p:spPr bwMode="auto">
          <a:xfrm>
            <a:off x="611188" y="2771403"/>
            <a:ext cx="7848600" cy="3312369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cxnSp>
        <p:nvCxnSpPr>
          <p:cNvPr id="10244" name="Connettore 1 8"/>
          <p:cNvCxnSpPr>
            <a:cxnSpLocks noChangeShapeType="1"/>
          </p:cNvCxnSpPr>
          <p:nvPr/>
        </p:nvCxnSpPr>
        <p:spPr bwMode="auto">
          <a:xfrm rot="16200000" flipH="1">
            <a:off x="766172" y="4439200"/>
            <a:ext cx="3144779" cy="347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ash"/>
            <a:round/>
            <a:headEnd/>
            <a:tailEnd/>
          </a:ln>
        </p:spPr>
      </p:cxnSp>
      <p:cxnSp>
        <p:nvCxnSpPr>
          <p:cNvPr id="10245" name="Connettore 1 9"/>
          <p:cNvCxnSpPr>
            <a:cxnSpLocks noChangeShapeType="1"/>
          </p:cNvCxnSpPr>
          <p:nvPr/>
        </p:nvCxnSpPr>
        <p:spPr bwMode="auto">
          <a:xfrm>
            <a:off x="2194719" y="5147667"/>
            <a:ext cx="6049169" cy="1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ash"/>
            <a:round/>
            <a:headEnd/>
            <a:tailEnd/>
          </a:ln>
        </p:spPr>
      </p:cxnSp>
      <p:sp>
        <p:nvSpPr>
          <p:cNvPr id="11" name="CasellaDiTesto 10"/>
          <p:cNvSpPr txBox="1"/>
          <p:nvPr/>
        </p:nvSpPr>
        <p:spPr>
          <a:xfrm>
            <a:off x="754559" y="4525689"/>
            <a:ext cx="151216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100" dirty="0" smtClean="0">
                <a:solidFill>
                  <a:srgbClr val="E3221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Продукция</a:t>
            </a:r>
            <a:endParaRPr lang="it-IT" sz="1100" dirty="0">
              <a:solidFill>
                <a:srgbClr val="E3221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48" name="Immagine 12" descr="Cobra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98775" y="4643797"/>
            <a:ext cx="1008112" cy="4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Segnaposto contenuto 8" descr="Meras.jp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36045" y="5363692"/>
            <a:ext cx="756842" cy="558815"/>
          </a:xfrm>
          <a:noFill/>
          <a:ln>
            <a:miter lim="800000"/>
            <a:headEnd/>
            <a:tailEnd/>
          </a:ln>
        </p:spPr>
      </p:pic>
      <p:cxnSp>
        <p:nvCxnSpPr>
          <p:cNvPr id="10252" name="Connettore 1 16"/>
          <p:cNvCxnSpPr>
            <a:cxnSpLocks noChangeShapeType="1"/>
          </p:cNvCxnSpPr>
          <p:nvPr/>
        </p:nvCxnSpPr>
        <p:spPr bwMode="auto">
          <a:xfrm rot="5400000">
            <a:off x="2638903" y="4439027"/>
            <a:ext cx="3144778" cy="697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ash"/>
            <a:round/>
            <a:headEnd/>
            <a:tailEnd/>
          </a:ln>
        </p:spPr>
      </p:cxnSp>
      <p:cxnSp>
        <p:nvCxnSpPr>
          <p:cNvPr id="10253" name="Connettore 1 17"/>
          <p:cNvCxnSpPr>
            <a:cxnSpLocks noChangeShapeType="1"/>
          </p:cNvCxnSpPr>
          <p:nvPr/>
        </p:nvCxnSpPr>
        <p:spPr bwMode="auto">
          <a:xfrm>
            <a:off x="2194719" y="4427587"/>
            <a:ext cx="5904706" cy="23724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ash"/>
            <a:round/>
            <a:headEnd/>
            <a:tailEnd/>
          </a:ln>
        </p:spPr>
      </p:cxnSp>
      <p:pic>
        <p:nvPicPr>
          <p:cNvPr id="10256" name="Immagine 20" descr="Logo Riri_CMYK_pos.jpg"/>
          <p:cNvPicPr>
            <a:picLocks noChangeAspect="1"/>
          </p:cNvPicPr>
          <p:nvPr/>
        </p:nvPicPr>
        <p:blipFill>
          <a:blip r:embed="rId5" cstate="email"/>
          <a:srcRect t="14827"/>
          <a:stretch>
            <a:fillRect/>
          </a:stretch>
        </p:blipFill>
        <p:spPr bwMode="auto">
          <a:xfrm>
            <a:off x="2620715" y="3410292"/>
            <a:ext cx="1086172" cy="657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Immagine 26" descr="aquazip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803231" y="4067547"/>
            <a:ext cx="776227" cy="153823"/>
          </a:xfrm>
          <a:prstGeom prst="rect">
            <a:avLst/>
          </a:prstGeom>
        </p:spPr>
      </p:pic>
      <p:pic>
        <p:nvPicPr>
          <p:cNvPr id="28" name="Immagine 27" descr="Decor UV tm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891100" y="3108848"/>
            <a:ext cx="646317" cy="431417"/>
          </a:xfrm>
          <a:prstGeom prst="rect">
            <a:avLst/>
          </a:prstGeom>
        </p:spPr>
      </p:pic>
      <p:pic>
        <p:nvPicPr>
          <p:cNvPr id="29" name="Immagine 28" descr="logo storm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6991181" y="3570739"/>
            <a:ext cx="388114" cy="257558"/>
          </a:xfrm>
          <a:prstGeom prst="rect">
            <a:avLst/>
          </a:prstGeom>
        </p:spPr>
      </p:pic>
      <p:sp>
        <p:nvSpPr>
          <p:cNvPr id="31" name="CasellaDiTesto 30"/>
          <p:cNvSpPr txBox="1"/>
          <p:nvPr/>
        </p:nvSpPr>
        <p:spPr>
          <a:xfrm>
            <a:off x="4426967" y="2843412"/>
            <a:ext cx="136815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E3221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Металл</a:t>
            </a:r>
            <a:endParaRPr lang="it-IT" sz="1100" dirty="0" smtClean="0">
              <a:solidFill>
                <a:srgbClr val="E3221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it-IT" sz="1100" dirty="0" smtClean="0">
              <a:solidFill>
                <a:srgbClr val="E3221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1100" dirty="0" err="1" smtClean="0">
                <a:solidFill>
                  <a:srgbClr val="E3221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Симметрика</a:t>
            </a:r>
            <a:endParaRPr lang="it-IT" sz="1100" dirty="0" smtClean="0">
              <a:solidFill>
                <a:srgbClr val="E3221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it-IT" sz="1100" dirty="0" smtClean="0">
              <a:solidFill>
                <a:srgbClr val="E3221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1100" dirty="0" err="1" smtClean="0">
                <a:solidFill>
                  <a:srgbClr val="E3221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Полиметал</a:t>
            </a:r>
            <a:endParaRPr lang="it-IT" sz="1100" dirty="0" smtClean="0">
              <a:solidFill>
                <a:srgbClr val="E3221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it-IT" sz="1100" dirty="0" smtClean="0">
              <a:solidFill>
                <a:srgbClr val="E3221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1100" dirty="0" smtClean="0">
                <a:solidFill>
                  <a:srgbClr val="E3221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Анодированные</a:t>
            </a:r>
            <a:endParaRPr lang="it-IT" sz="1100" dirty="0" smtClean="0">
              <a:solidFill>
                <a:srgbClr val="E3221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it-IT" sz="1100" dirty="0" smtClean="0">
              <a:solidFill>
                <a:srgbClr val="E3221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1100" dirty="0" smtClean="0">
                <a:solidFill>
                  <a:srgbClr val="E3221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Декор</a:t>
            </a:r>
            <a:endParaRPr lang="it-IT" sz="1100" dirty="0" smtClean="0">
              <a:solidFill>
                <a:srgbClr val="E3221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100" dirty="0">
              <a:solidFill>
                <a:srgbClr val="E3221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4426967" y="5147668"/>
            <a:ext cx="136815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E3221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Нейлон</a:t>
            </a:r>
            <a:endParaRPr lang="it-IT" sz="1100" dirty="0" smtClean="0">
              <a:solidFill>
                <a:srgbClr val="E3221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it-IT" sz="1100" dirty="0" smtClean="0">
              <a:solidFill>
                <a:srgbClr val="E3221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1100" dirty="0" smtClean="0">
                <a:solidFill>
                  <a:srgbClr val="E3221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Классик</a:t>
            </a:r>
            <a:endParaRPr lang="it-IT" sz="1100" dirty="0" smtClean="0">
              <a:solidFill>
                <a:srgbClr val="E3221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it-IT" sz="1100" dirty="0" smtClean="0">
              <a:solidFill>
                <a:srgbClr val="E3221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1100" dirty="0" smtClean="0">
                <a:solidFill>
                  <a:srgbClr val="E3221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Плюс</a:t>
            </a:r>
            <a:endParaRPr lang="en-US" sz="1100" dirty="0">
              <a:solidFill>
                <a:srgbClr val="E3221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4426967" y="4499595"/>
            <a:ext cx="136815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E3221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Зеро</a:t>
            </a:r>
            <a:endParaRPr lang="it-IT" sz="1100" dirty="0" smtClean="0">
              <a:solidFill>
                <a:srgbClr val="E3221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it-IT" sz="1100" dirty="0" smtClean="0">
              <a:solidFill>
                <a:srgbClr val="E3221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1100" dirty="0" err="1" smtClean="0">
                <a:solidFill>
                  <a:srgbClr val="E3221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Тра-ин</a:t>
            </a:r>
            <a:endParaRPr lang="it-IT" sz="1100" dirty="0" smtClean="0">
              <a:solidFill>
                <a:srgbClr val="E3221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5" name="Rettangolo arrotondato 34"/>
          <p:cNvSpPr/>
          <p:nvPr/>
        </p:nvSpPr>
        <p:spPr bwMode="auto">
          <a:xfrm>
            <a:off x="6659215" y="2843411"/>
            <a:ext cx="1080120" cy="1512168"/>
          </a:xfrm>
          <a:prstGeom prst="roundRect">
            <a:avLst/>
          </a:prstGeom>
          <a:noFill/>
          <a:ln w="952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6803231" y="2843412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 smtClean="0">
                <a:solidFill>
                  <a:srgbClr val="E3221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High tech</a:t>
            </a:r>
            <a:endParaRPr lang="en-US" sz="800" dirty="0">
              <a:solidFill>
                <a:srgbClr val="E3221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0" name="Immagine 12" descr="Logo Riri_CMYK_pos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10743" y="1043211"/>
            <a:ext cx="949714" cy="67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Segnaposto contenuto 8" descr="Meras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34879" y="1907307"/>
            <a:ext cx="782178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52" name="Immagine 9" descr="Cobra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54759" y="2060439"/>
            <a:ext cx="820231" cy="350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ettangolo 11"/>
          <p:cNvSpPr>
            <a:spLocks noChangeArrowheads="1"/>
          </p:cNvSpPr>
          <p:nvPr/>
        </p:nvSpPr>
        <p:spPr bwMode="auto">
          <a:xfrm>
            <a:off x="611188" y="827088"/>
            <a:ext cx="7848600" cy="1872307"/>
          </a:xfrm>
          <a:prstGeom prst="rect">
            <a:avLst/>
          </a:prstGeom>
          <a:noFill/>
          <a:ln w="9525" cmpd="dbl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cxnSp>
        <p:nvCxnSpPr>
          <p:cNvPr id="54" name="Connettore 1 13"/>
          <p:cNvCxnSpPr>
            <a:cxnSpLocks noChangeShapeType="1"/>
          </p:cNvCxnSpPr>
          <p:nvPr/>
        </p:nvCxnSpPr>
        <p:spPr bwMode="auto">
          <a:xfrm>
            <a:off x="827088" y="1763291"/>
            <a:ext cx="74168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ash"/>
            <a:round/>
            <a:headEnd/>
            <a:tailEnd/>
          </a:ln>
        </p:spPr>
      </p:cxnSp>
      <p:sp>
        <p:nvSpPr>
          <p:cNvPr id="55" name="CasellaDiTesto 54"/>
          <p:cNvSpPr txBox="1"/>
          <p:nvPr/>
        </p:nvSpPr>
        <p:spPr>
          <a:xfrm>
            <a:off x="754856" y="1213396"/>
            <a:ext cx="1439863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100" dirty="0">
                <a:solidFill>
                  <a:srgbClr val="E3221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CORPORATE</a:t>
            </a:r>
          </a:p>
        </p:txBody>
      </p:sp>
      <p:cxnSp>
        <p:nvCxnSpPr>
          <p:cNvPr id="56" name="Connettore 1 18"/>
          <p:cNvCxnSpPr>
            <a:cxnSpLocks noChangeShapeType="1"/>
          </p:cNvCxnSpPr>
          <p:nvPr/>
        </p:nvCxnSpPr>
        <p:spPr bwMode="auto">
          <a:xfrm rot="5400000">
            <a:off x="1474641" y="1763293"/>
            <a:ext cx="1728191" cy="1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ash"/>
            <a:round/>
            <a:headEnd/>
            <a:tailEnd/>
          </a:ln>
        </p:spPr>
      </p:cxnSp>
      <p:sp>
        <p:nvSpPr>
          <p:cNvPr id="57" name="CasellaDiTesto 56"/>
          <p:cNvSpPr txBox="1"/>
          <p:nvPr/>
        </p:nvSpPr>
        <p:spPr>
          <a:xfrm>
            <a:off x="754856" y="2051769"/>
            <a:ext cx="1439863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 smtClean="0">
                <a:solidFill>
                  <a:srgbClr val="E3221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Главные торговые марки</a:t>
            </a:r>
            <a:endParaRPr lang="it-IT" sz="1100" dirty="0">
              <a:solidFill>
                <a:srgbClr val="E3221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7" name="Text Box 8"/>
          <p:cNvSpPr txBox="1">
            <a:spLocks noChangeArrowheads="1"/>
          </p:cNvSpPr>
          <p:nvPr/>
        </p:nvSpPr>
        <p:spPr bwMode="auto">
          <a:xfrm>
            <a:off x="1762125" y="6227787"/>
            <a:ext cx="57610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de-CH" sz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Group Presentation</a:t>
            </a:r>
            <a:endParaRPr lang="it-IT" sz="1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eaLnBrk="0" hangingPunct="0">
              <a:defRPr/>
            </a:pPr>
            <a:endParaRPr lang="it-IT" sz="1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zione vuota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zione vuota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11134</TotalTime>
  <Words>1803</Words>
  <Application>Microsoft Office PowerPoint</Application>
  <PresentationFormat>Произвольный</PresentationFormat>
  <Paragraphs>348</Paragraphs>
  <Slides>25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Presentazione vuota</vt:lpstr>
      <vt:lpstr>Слайд 1</vt:lpstr>
      <vt:lpstr>«Корни» Riri</vt:lpstr>
      <vt:lpstr>История создания застежки-молнии – это история Riri</vt:lpstr>
      <vt:lpstr>M.O. Винтерхальтер:  профессия - изобретатель</vt:lpstr>
      <vt:lpstr>История Riri: продолжение</vt:lpstr>
      <vt:lpstr>История Riri</vt:lpstr>
      <vt:lpstr>Слайд 7</vt:lpstr>
      <vt:lpstr>Corporate profile Riri Group</vt:lpstr>
      <vt:lpstr>Brand architecture </vt:lpstr>
      <vt:lpstr>Слайд 10</vt:lpstr>
      <vt:lpstr>О нас</vt:lpstr>
      <vt:lpstr>Как мы это делаем</vt:lpstr>
      <vt:lpstr>Что мы делаем</vt:lpstr>
      <vt:lpstr>Слайд 14</vt:lpstr>
      <vt:lpstr>Наш подход</vt:lpstr>
      <vt:lpstr>Ассортимент Riri</vt:lpstr>
      <vt:lpstr>Ассортимент Riri</vt:lpstr>
      <vt:lpstr>Ассортимент Riri</vt:lpstr>
      <vt:lpstr>Meras product portfolio </vt:lpstr>
      <vt:lpstr>Cobrax product portfolio </vt:lpstr>
      <vt:lpstr>Cobrax product portfolio </vt:lpstr>
      <vt:lpstr>Слайд 22</vt:lpstr>
      <vt:lpstr>Местоположение группы компаний</vt:lpstr>
      <vt:lpstr>Филиалы</vt:lpstr>
      <vt:lpstr>Сеть продаж и дистрибьюторы</vt:lpstr>
    </vt:vector>
  </TitlesOfParts>
  <Company>*** ********** * ******** **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******* ********* **************</dc:creator>
  <cp:lastModifiedBy>Алексей Хвостов</cp:lastModifiedBy>
  <cp:revision>773</cp:revision>
  <dcterms:created xsi:type="dcterms:W3CDTF">2009-10-08T08:46:08Z</dcterms:created>
  <dcterms:modified xsi:type="dcterms:W3CDTF">2014-11-07T09:52:10Z</dcterms:modified>
</cp:coreProperties>
</file>