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0" r:id="rId3"/>
    <p:sldId id="282" r:id="rId4"/>
    <p:sldId id="283" r:id="rId5"/>
    <p:sldId id="257" r:id="rId6"/>
    <p:sldId id="288" r:id="rId7"/>
    <p:sldId id="258" r:id="rId8"/>
    <p:sldId id="271" r:id="rId9"/>
    <p:sldId id="272" r:id="rId10"/>
    <p:sldId id="286" r:id="rId11"/>
    <p:sldId id="261" r:id="rId12"/>
    <p:sldId id="262" r:id="rId13"/>
    <p:sldId id="280" r:id="rId14"/>
    <p:sldId id="281" r:id="rId15"/>
    <p:sldId id="287" r:id="rId16"/>
    <p:sldId id="273" r:id="rId17"/>
    <p:sldId id="274" r:id="rId18"/>
    <p:sldId id="278" r:id="rId19"/>
    <p:sldId id="279" r:id="rId20"/>
    <p:sldId id="277" r:id="rId21"/>
    <p:sldId id="267" r:id="rId22"/>
    <p:sldId id="276" r:id="rId23"/>
    <p:sldId id="275" r:id="rId24"/>
    <p:sldId id="259" r:id="rId25"/>
    <p:sldId id="263" r:id="rId26"/>
    <p:sldId id="268" r:id="rId27"/>
    <p:sldId id="284" r:id="rId28"/>
    <p:sldId id="285" r:id="rId29"/>
    <p:sldId id="269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B8B"/>
    <a:srgbClr val="EADF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7" autoAdjust="0"/>
    <p:restoredTop sz="78815" autoAdjust="0"/>
  </p:normalViewPr>
  <p:slideViewPr>
    <p:cSldViewPr snapToGrid="0">
      <p:cViewPr varScale="1">
        <p:scale>
          <a:sx n="71" d="100"/>
          <a:sy n="71" d="100"/>
        </p:scale>
        <p:origin x="-11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DC091-AEEA-47F9-9E7D-3B9BBF0A0938}" type="datetimeFigureOut">
              <a:rPr lang="es-ES" smtClean="0"/>
              <a:pPr/>
              <a:t>03/11/2015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DE04B-8420-44D2-87F4-55C7705D37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338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E04B-8420-44D2-87F4-55C7705D3744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0261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cción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Производство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•240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máquinas funcionando las 24 horas 6 días a la semana -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240 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машины, работающие 24 часа шесть дней в неделю</a:t>
            </a: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E04B-8420-44D2-87F4-55C7705D3744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79185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diseño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Дизайн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Nuestro equipo de diseño trabaja junto al departamento comercial para desarrollar una nueva colección cada año siguiendo las últimas tendencias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Следуя последним тенденциям наша дизайнерская группа работает в тесном контакте с коммерческим отделом для разработки каждый год новых коллекций.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E04B-8420-44D2-87F4-55C7705D3744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2983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tendencia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Тенденции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Detectamos un interés especial por las puntillas de las principales empresas de moda: -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обнаружили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особый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основных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брендов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узкому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кружеву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Esto indica que esta tendencia actual puede eventualmente trasladarse a las calles -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означает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текущая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тенденция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конечном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итоге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перейти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улицы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E04B-8420-44D2-87F4-55C7705D3744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8862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</a:t>
            </a:r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Mayor fabricante de encajes mecánicos de Europa.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Крупнейший производитель машинных кружев в Европе. 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•240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máquinas y 60 empleados.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- 240 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машин и 60 сотрудников 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•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Empresa familiar con más de 60 años de experiencia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Семейная компания с более чем 60 годовым опытом 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•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Trabajando con Stock de toda la colección.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Работаем с ассортиментном продукции всей коллекции. 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•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de calidad sobre toda la producción -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Контроль качества всей продукции 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•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 productiva de más de 8 millones de metros anuales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Производственный объем более 8 миллионов метров в год 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E04B-8420-44D2-87F4-55C7705D3744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32124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breve historia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Краткая история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-1954: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Fundación por Buenaventura Martí Comas, 1º generación de la familia Martí..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Основано господином 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Buenaventura Martí Comas, 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первое поколение семьи Марти.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-1960: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Consolidación como líderes en el mercado Español con una planta de 160 máquinas.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Лидирует испанский рынок с заводом на 160 машин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•1967: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2º generación de la familia Martí asume la dirección de la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compañia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Второе поколение семьи 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Martí 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берет на себя управление компанией.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•1970: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Internacionalización de la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compañia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Ventas en Europa, Estados Unidos y Sudáfrica. -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Интернационализация компании. Продажы в Европу, США и в Южную Африку.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•1990: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Consolidación como líderes Europeos con una planta de 240 máquinas.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Лидирует европейский рынок с заводом на 160 машин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•1995: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la filial Chilena (ENMARGA). -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Создается филиал в Чили (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ENMARGA)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•2000: Creación de la filial comercial en Portugal.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Создается коммерческий филиал в Португалии.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•2004: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3º generación de la familia Martí asume la dirección de la empresa.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Третье поколение семьи 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Martí 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берет на себя управление компанией.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•2008: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exportaciones representan más del 50% de la facturación. -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Экспорт составляет более 50% от оборота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•2013: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incluye dentro del catálogo una colección de bordados Suizos y guipures en stock.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Входит в каталог коллекции швейцарской вышивкой и гипюра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E04B-8420-44D2-87F4-55C7705D3744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9421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estructura del mercado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Структура рынка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MERCERÍASHABERDASHERY INDUSTRY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CONFECCIONISTAS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Портные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MARCAS DE LENCERÍA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Бренды нижнего белья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E04B-8420-44D2-87F4-55C7705D3744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8430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nuestra colección -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коллекция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7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años atrás nuestra colección se componía de encajes de bolillo 100% algodón en colores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</a:t>
            </a: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y ocre. -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 лет назад наша коллекция состояла из плетённых кружев из 100% хлопка в цветах белый и охры.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E04B-8420-44D2-87F4-55C7705D3744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4014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nuestra colección actual -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нынешний коллекция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10 %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algodón mercerizado (blanco/champagne) - 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мерсеризированный хлопок (белый / шампань)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05 %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encajes de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algódón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rustico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Грубые хлопковые кружева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40 %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encajes de algodón en color (30 colores)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Цветные хлопковые кружева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15 %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encajes de fantasía (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mezca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hilados y colores) -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Кружева фантазия (комбинирование пряжи и цветов)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10 %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bordados color (algodón, tulle y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guipure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Цветные вышивания (хлопок, гипюр и тюль)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10 %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encaje acrílico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Акриловые кружева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5%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encajes en poliéster (80 colores)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Полиэстерные кружева (80 цветов)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compuesto por más de 2.800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items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Состоит из более чем 2800 наименований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E04B-8420-44D2-87F4-55C7705D3744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7925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stock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наличии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mantenemos stock de todo nuestro catálogo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Поддерживаем в наличии продукцию всего нашего каталога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de 1,3 millones de metros en stock -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наличии более 1,3 миллиона метров продукции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E04B-8420-44D2-87F4-55C7705D3744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6552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de calidad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Контроль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качества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•100% de la producción se revisa y controla 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Проверяется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100%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продукции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E04B-8420-44D2-87F4-55C7705D3744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66277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certificación -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Сертификация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Contamos con la más alta certificación "OEKOTEX", que habilita nuestros productos para el uso infantil - 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сертифицированы "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OEKOTEX", </a:t>
            </a:r>
            <a:r>
              <a:rPr lang="az-Cyrl-A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позволяет  использовать нашу продукцию для детей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E04B-8420-44D2-87F4-55C7705D3744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5338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1BD-E193-4A88-8944-00639419A332}" type="datetimeFigureOut">
              <a:rPr lang="es-ES" smtClean="0"/>
              <a:pPr/>
              <a:t>03/11/2015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8E72-1CC6-4FD0-B373-3B46F293AD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7062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1BD-E193-4A88-8944-00639419A332}" type="datetimeFigureOut">
              <a:rPr lang="es-ES" smtClean="0"/>
              <a:pPr/>
              <a:t>03/11/2015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8E72-1CC6-4FD0-B373-3B46F293AD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5876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1BD-E193-4A88-8944-00639419A332}" type="datetimeFigureOut">
              <a:rPr lang="es-ES" smtClean="0"/>
              <a:pPr/>
              <a:t>03/11/2015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8E72-1CC6-4FD0-B373-3B46F293AD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1576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1BD-E193-4A88-8944-00639419A332}" type="datetimeFigureOut">
              <a:rPr lang="es-ES" smtClean="0"/>
              <a:pPr/>
              <a:t>03/11/2015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8E72-1CC6-4FD0-B373-3B46F293AD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0673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1BD-E193-4A88-8944-00639419A332}" type="datetimeFigureOut">
              <a:rPr lang="es-ES" smtClean="0"/>
              <a:pPr/>
              <a:t>03/11/2015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8E72-1CC6-4FD0-B373-3B46F293AD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966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1BD-E193-4A88-8944-00639419A332}" type="datetimeFigureOut">
              <a:rPr lang="es-ES" smtClean="0"/>
              <a:pPr/>
              <a:t>03/11/2015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8E72-1CC6-4FD0-B373-3B46F293AD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884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1BD-E193-4A88-8944-00639419A332}" type="datetimeFigureOut">
              <a:rPr lang="es-ES" smtClean="0"/>
              <a:pPr/>
              <a:t>03/11/2015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8E72-1CC6-4FD0-B373-3B46F293AD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143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1BD-E193-4A88-8944-00639419A332}" type="datetimeFigureOut">
              <a:rPr lang="es-ES" smtClean="0"/>
              <a:pPr/>
              <a:t>03/11/2015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8E72-1CC6-4FD0-B373-3B46F293AD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685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1BD-E193-4A88-8944-00639419A332}" type="datetimeFigureOut">
              <a:rPr lang="es-ES" smtClean="0"/>
              <a:pPr/>
              <a:t>03/11/2015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8E72-1CC6-4FD0-B373-3B46F293AD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3930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1BD-E193-4A88-8944-00639419A332}" type="datetimeFigureOut">
              <a:rPr lang="es-ES" smtClean="0"/>
              <a:pPr/>
              <a:t>03/11/2015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8E72-1CC6-4FD0-B373-3B46F293AD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6251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1BD-E193-4A88-8944-00639419A332}" type="datetimeFigureOut">
              <a:rPr lang="es-ES" smtClean="0"/>
              <a:pPr/>
              <a:t>03/11/2015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8E72-1CC6-4FD0-B373-3B46F293AD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7353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21BD-E193-4A88-8944-00639419A332}" type="datetimeFigureOut">
              <a:rPr lang="es-ES" smtClean="0"/>
              <a:pPr/>
              <a:t>03/11/2015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8E72-1CC6-4FD0-B373-3B46F293AD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618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046" y="77274"/>
            <a:ext cx="6660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3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363" y="1096113"/>
            <a:ext cx="6954220" cy="4486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az-Cyrl-AZ" sz="4100" b="1" u="sng" dirty="0">
                <a:solidFill>
                  <a:srgbClr val="DDCB8B"/>
                </a:solidFill>
              </a:rPr>
              <a:t>В наличии</a:t>
            </a:r>
            <a:r>
              <a:rPr lang="az-Cyrl-AZ" sz="2800" b="1" dirty="0">
                <a:solidFill>
                  <a:srgbClr val="DDCB8B"/>
                </a:solidFill>
              </a:rPr>
              <a:t> </a:t>
            </a:r>
            <a:r>
              <a:rPr lang="es-ES" sz="2800" b="1" dirty="0">
                <a:solidFill>
                  <a:srgbClr val="DDCB8B"/>
                </a:solidFill>
              </a:rPr>
              <a:t>/ </a:t>
            </a:r>
            <a:r>
              <a:rPr lang="es-ES" sz="2800" b="1" u="sng" dirty="0" smtClean="0">
                <a:solidFill>
                  <a:srgbClr val="DDCB8B"/>
                </a:solidFill>
              </a:rPr>
              <a:t>Stock</a:t>
            </a:r>
            <a:endParaRPr lang="es-ES" sz="2800" b="1" u="sng" dirty="0">
              <a:solidFill>
                <a:srgbClr val="DDCB8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i="1" dirty="0"/>
              <a:t>Поддерживаем в наличии продукцию всего нашего каталога </a:t>
            </a:r>
            <a:endParaRPr lang="es-ES" i="1" dirty="0" smtClean="0"/>
          </a:p>
          <a:p>
            <a:pPr marL="0" indent="0">
              <a:buNone/>
            </a:pPr>
            <a:r>
              <a:rPr lang="es-ES" i="1" dirty="0" smtClean="0"/>
              <a:t>   </a:t>
            </a:r>
            <a:r>
              <a:rPr lang="es-ES" sz="2000" dirty="0" smtClean="0"/>
              <a:t>WE KEEP STOCK FOR ALL OUR REFERENCES</a:t>
            </a:r>
          </a:p>
          <a:p>
            <a:r>
              <a:rPr lang="az-Cyrl-AZ" i="1" dirty="0"/>
              <a:t>В наличии более 1,3 миллиона метров продукции</a:t>
            </a:r>
            <a:endParaRPr lang="es-ES" dirty="0"/>
          </a:p>
          <a:p>
            <a:pPr marL="0" indent="0">
              <a:buNone/>
            </a:pPr>
            <a:r>
              <a:rPr lang="es-ES" sz="2000" dirty="0" smtClean="0"/>
              <a:t>   MORE THAN 1,3 MILLON METERS OF LACE IN PERMANENT STOCK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8453"/>
            <a:ext cx="12192000" cy="20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44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s-ES" sz="4100" b="1" u="sng" dirty="0" err="1">
                <a:solidFill>
                  <a:srgbClr val="DDCB8B"/>
                </a:solidFill>
              </a:rPr>
              <a:t>Контроль</a:t>
            </a:r>
            <a:r>
              <a:rPr lang="es-ES" sz="4100" b="1" u="sng" dirty="0">
                <a:solidFill>
                  <a:srgbClr val="DDCB8B"/>
                </a:solidFill>
              </a:rPr>
              <a:t> </a:t>
            </a:r>
            <a:r>
              <a:rPr lang="es-ES" sz="4100" b="1" u="sng" dirty="0" err="1" smtClean="0">
                <a:solidFill>
                  <a:srgbClr val="DDCB8B"/>
                </a:solidFill>
              </a:rPr>
              <a:t>качества</a:t>
            </a:r>
            <a:r>
              <a:rPr lang="es-ES" sz="4100" b="1" dirty="0" smtClean="0">
                <a:solidFill>
                  <a:srgbClr val="DDCB8B"/>
                </a:solidFill>
              </a:rPr>
              <a:t> </a:t>
            </a:r>
            <a:r>
              <a:rPr lang="es-ES" sz="2800" b="1" dirty="0">
                <a:solidFill>
                  <a:srgbClr val="DDCB8B"/>
                </a:solidFill>
              </a:rPr>
              <a:t>/ </a:t>
            </a:r>
            <a:r>
              <a:rPr lang="es-ES" sz="2800" b="1" u="sng" dirty="0" smtClean="0">
                <a:solidFill>
                  <a:srgbClr val="DDCB8B"/>
                </a:solidFill>
              </a:rPr>
              <a:t>Control de Calidad</a:t>
            </a:r>
            <a:endParaRPr lang="es-ES" sz="4100" b="1" u="sng" dirty="0">
              <a:solidFill>
                <a:srgbClr val="DDCB8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i="1" dirty="0" err="1"/>
              <a:t>Проверяется</a:t>
            </a:r>
            <a:r>
              <a:rPr lang="es-ES" i="1" dirty="0"/>
              <a:t> 100% </a:t>
            </a:r>
            <a:r>
              <a:rPr lang="es-ES" i="1" dirty="0" err="1"/>
              <a:t>продукции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   </a:t>
            </a:r>
            <a:r>
              <a:rPr lang="es-ES" sz="2000" dirty="0" smtClean="0"/>
              <a:t>100%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production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visually</a:t>
            </a:r>
            <a:r>
              <a:rPr lang="es-ES" sz="2000" dirty="0" smtClean="0"/>
              <a:t> </a:t>
            </a:r>
            <a:r>
              <a:rPr lang="es-ES" sz="2000" dirty="0" err="1" smtClean="0"/>
              <a:t>controled</a:t>
            </a:r>
            <a:r>
              <a:rPr lang="es-ES" sz="2000" dirty="0" smtClean="0"/>
              <a:t> and </a:t>
            </a:r>
            <a:r>
              <a:rPr lang="es-ES" sz="2000" dirty="0" err="1" smtClean="0"/>
              <a:t>compared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/>
              <a:t> </a:t>
            </a:r>
            <a:r>
              <a:rPr lang="es-ES" sz="2000" dirty="0" err="1" smtClean="0"/>
              <a:t>their</a:t>
            </a:r>
            <a:r>
              <a:rPr lang="es-ES" sz="2000" dirty="0" smtClean="0"/>
              <a:t> </a:t>
            </a:r>
            <a:r>
              <a:rPr lang="es-ES" sz="2000" dirty="0" err="1" smtClean="0"/>
              <a:t>MASTER’s</a:t>
            </a:r>
            <a:endParaRPr lang="es-ES" sz="20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4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24" y="0"/>
            <a:ext cx="1028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3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4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605307"/>
            <a:ext cx="10515600" cy="5571656"/>
          </a:xfrm>
        </p:spPr>
        <p:txBody>
          <a:bodyPr/>
          <a:lstStyle/>
          <a:p>
            <a:r>
              <a:rPr lang="ru-RU" i="1" dirty="0"/>
              <a:t>Собственная лаборатория, где контролируются основные параметры качества </a:t>
            </a:r>
            <a:endParaRPr lang="es-ES" i="1" dirty="0" smtClean="0"/>
          </a:p>
          <a:p>
            <a:pPr marL="0" indent="0">
              <a:buNone/>
            </a:pPr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s-ES" sz="2000" dirty="0" err="1"/>
              <a:t>have</a:t>
            </a:r>
            <a:r>
              <a:rPr lang="es-ES" sz="2000" dirty="0"/>
              <a:t> </a:t>
            </a:r>
            <a:r>
              <a:rPr lang="es-ES" sz="2000" dirty="0" err="1"/>
              <a:t>an</a:t>
            </a:r>
            <a:r>
              <a:rPr lang="es-ES" sz="2000" dirty="0"/>
              <a:t> in-</a:t>
            </a:r>
            <a:r>
              <a:rPr lang="es-ES" sz="2000" dirty="0" err="1"/>
              <a:t>house</a:t>
            </a:r>
            <a:r>
              <a:rPr lang="es-ES" sz="2000" dirty="0"/>
              <a:t> </a:t>
            </a:r>
            <a:r>
              <a:rPr lang="es-ES" sz="2000" dirty="0" err="1"/>
              <a:t>textile</a:t>
            </a:r>
            <a:r>
              <a:rPr lang="es-ES" sz="2000" dirty="0"/>
              <a:t> </a:t>
            </a:r>
            <a:r>
              <a:rPr lang="es-ES" sz="2000" dirty="0" err="1"/>
              <a:t>laboratory</a:t>
            </a:r>
            <a:r>
              <a:rPr lang="es-ES" sz="2000" dirty="0"/>
              <a:t> </a:t>
            </a:r>
            <a:r>
              <a:rPr lang="es-ES" sz="2000" dirty="0" err="1"/>
              <a:t>where</a:t>
            </a:r>
            <a:r>
              <a:rPr lang="es-ES" sz="2000" dirty="0"/>
              <a:t> </a:t>
            </a:r>
            <a:r>
              <a:rPr lang="es-ES" sz="2000" dirty="0" err="1"/>
              <a:t>we</a:t>
            </a:r>
            <a:r>
              <a:rPr lang="es-ES" sz="2000" dirty="0"/>
              <a:t> </a:t>
            </a:r>
            <a:r>
              <a:rPr lang="es-ES" sz="2000" dirty="0" err="1"/>
              <a:t>analyse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principal </a:t>
            </a:r>
            <a:r>
              <a:rPr lang="es-ES" sz="2000" dirty="0" err="1"/>
              <a:t>quality</a:t>
            </a:r>
            <a:r>
              <a:rPr lang="es-ES" sz="2000" dirty="0"/>
              <a:t> </a:t>
            </a:r>
            <a:r>
              <a:rPr lang="es-ES" sz="2000" dirty="0" err="1"/>
              <a:t>parameters</a:t>
            </a:r>
            <a:r>
              <a:rPr lang="es-ES" sz="2000" dirty="0"/>
              <a:t> (</a:t>
            </a:r>
            <a:r>
              <a:rPr lang="es-ES" sz="2000" dirty="0" err="1"/>
              <a:t>resistance</a:t>
            </a:r>
            <a:r>
              <a:rPr lang="es-ES" sz="2000" dirty="0"/>
              <a:t>, color </a:t>
            </a:r>
            <a:r>
              <a:rPr lang="es-ES" sz="2000" dirty="0" err="1"/>
              <a:t>fastness</a:t>
            </a:r>
            <a:r>
              <a:rPr lang="es-ES" sz="2000" dirty="0"/>
              <a:t>, </a:t>
            </a:r>
            <a:r>
              <a:rPr lang="es-ES" sz="2000" dirty="0" err="1"/>
              <a:t>fenolic</a:t>
            </a:r>
            <a:r>
              <a:rPr lang="es-ES" sz="2000" dirty="0"/>
              <a:t> </a:t>
            </a:r>
            <a:r>
              <a:rPr lang="es-ES" sz="2000" dirty="0" err="1"/>
              <a:t>tests</a:t>
            </a:r>
            <a:r>
              <a:rPr lang="es-ES" sz="2000" dirty="0"/>
              <a:t>, </a:t>
            </a:r>
            <a:r>
              <a:rPr lang="es-ES" sz="2000" dirty="0" err="1"/>
              <a:t>etc</a:t>
            </a:r>
            <a:r>
              <a:rPr lang="es-ES" sz="2000" dirty="0"/>
              <a:t>) in </a:t>
            </a:r>
            <a:r>
              <a:rPr lang="es-ES" sz="2000" dirty="0" err="1"/>
              <a:t>order</a:t>
            </a:r>
            <a:r>
              <a:rPr lang="es-ES" sz="2000" dirty="0"/>
              <a:t> </a:t>
            </a:r>
            <a:r>
              <a:rPr lang="es-ES" sz="2000" dirty="0" err="1"/>
              <a:t>to</a:t>
            </a:r>
            <a:r>
              <a:rPr lang="es-ES" sz="2000" dirty="0"/>
              <a:t> </a:t>
            </a:r>
            <a:r>
              <a:rPr lang="es-ES" sz="2000" dirty="0" err="1"/>
              <a:t>assure</a:t>
            </a:r>
            <a:endParaRPr lang="es-ES" sz="2000" dirty="0"/>
          </a:p>
          <a:p>
            <a:endParaRPr lang="es-ES" dirty="0"/>
          </a:p>
        </p:txBody>
      </p:sp>
      <p:pic>
        <p:nvPicPr>
          <p:cNvPr id="5" name="Picture 9" descr="_MG_2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233" y="2542927"/>
            <a:ext cx="4608513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aixa Llu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96" r="16373"/>
          <a:stretch>
            <a:fillRect/>
          </a:stretch>
        </p:blipFill>
        <p:spPr>
          <a:xfrm>
            <a:off x="7242977" y="2383382"/>
            <a:ext cx="3556000" cy="36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6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4100" b="1" u="sng" dirty="0" smtClean="0">
                <a:solidFill>
                  <a:srgbClr val="DDCB8B"/>
                </a:solidFill>
              </a:rPr>
              <a:t>Сертификация</a:t>
            </a:r>
            <a:r>
              <a:rPr lang="es-ES" sz="2800" b="1" dirty="0" smtClean="0">
                <a:solidFill>
                  <a:srgbClr val="DDCB8B"/>
                </a:solidFill>
              </a:rPr>
              <a:t> </a:t>
            </a:r>
            <a:r>
              <a:rPr lang="es-ES" sz="2800" b="1" dirty="0">
                <a:solidFill>
                  <a:srgbClr val="DDCB8B"/>
                </a:solidFill>
              </a:rPr>
              <a:t>/ </a:t>
            </a:r>
            <a:r>
              <a:rPr lang="es-ES" sz="2800" b="1" u="sng" dirty="0" err="1" smtClean="0">
                <a:solidFill>
                  <a:srgbClr val="DDCB8B"/>
                </a:solidFill>
              </a:rPr>
              <a:t>Certification</a:t>
            </a:r>
            <a:endParaRPr lang="es-ES" sz="2800" b="1" u="sng" dirty="0">
              <a:solidFill>
                <a:srgbClr val="DDCB8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i="1" dirty="0"/>
              <a:t>Мы сертифицированы "</a:t>
            </a:r>
            <a:r>
              <a:rPr lang="es-ES" i="1" dirty="0" smtClean="0"/>
              <a:t>OEKOTEX</a:t>
            </a:r>
            <a:r>
              <a:rPr lang="es-ES" i="1" dirty="0"/>
              <a:t>", </a:t>
            </a:r>
            <a:r>
              <a:rPr lang="az-Cyrl-AZ" i="1" dirty="0"/>
              <a:t>это позволяет  использовать нашу продукцию для детей </a:t>
            </a:r>
            <a:endParaRPr lang="es-ES" i="1" dirty="0" smtClean="0"/>
          </a:p>
          <a:p>
            <a:pPr marL="0" indent="0">
              <a:buNone/>
            </a:pPr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s-ES" sz="2000" dirty="0" err="1"/>
              <a:t>have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highest</a:t>
            </a:r>
            <a:r>
              <a:rPr lang="es-ES" sz="2000" dirty="0"/>
              <a:t> </a:t>
            </a:r>
            <a:r>
              <a:rPr lang="es-ES" sz="2000" dirty="0" err="1"/>
              <a:t>certification</a:t>
            </a:r>
            <a:r>
              <a:rPr lang="es-ES" sz="2000" dirty="0"/>
              <a:t> of “OEKOTEX</a:t>
            </a:r>
            <a:r>
              <a:rPr lang="es-ES" sz="2000" dirty="0" smtClean="0"/>
              <a:t>”, </a:t>
            </a:r>
            <a:r>
              <a:rPr lang="es-ES" sz="2000" dirty="0" err="1" smtClean="0"/>
              <a:t>which</a:t>
            </a:r>
            <a:r>
              <a:rPr lang="es-ES" sz="2000" dirty="0" smtClean="0"/>
              <a:t> </a:t>
            </a:r>
            <a:r>
              <a:rPr lang="es-ES" sz="2000" dirty="0" err="1" smtClean="0"/>
              <a:t>allow</a:t>
            </a:r>
            <a:r>
              <a:rPr lang="es-ES" sz="2000" dirty="0" smtClean="0"/>
              <a:t> </a:t>
            </a:r>
            <a:r>
              <a:rPr lang="es-ES" sz="2000" dirty="0" err="1" smtClean="0"/>
              <a:t>our</a:t>
            </a:r>
            <a:r>
              <a:rPr lang="es-ES" sz="2000" dirty="0" smtClean="0"/>
              <a:t> </a:t>
            </a:r>
            <a:r>
              <a:rPr lang="es-ES" sz="2000" dirty="0" err="1" smtClean="0"/>
              <a:t>products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/>
              <a:t> </a:t>
            </a:r>
            <a:r>
              <a:rPr lang="es-ES" sz="2000" dirty="0" err="1" smtClean="0"/>
              <a:t>it’s</a:t>
            </a:r>
            <a:r>
              <a:rPr lang="es-ES" sz="2000" dirty="0" smtClean="0"/>
              <a:t> use in </a:t>
            </a:r>
            <a:r>
              <a:rPr lang="es-ES" sz="2000" dirty="0" err="1" smtClean="0"/>
              <a:t>baby’s</a:t>
            </a:r>
            <a:r>
              <a:rPr lang="es-ES" sz="2000" dirty="0" smtClean="0"/>
              <a:t> </a:t>
            </a:r>
            <a:r>
              <a:rPr lang="es-ES" sz="2000" dirty="0" err="1" smtClean="0"/>
              <a:t>garments</a:t>
            </a:r>
            <a:r>
              <a:rPr lang="es-ES" sz="2000" dirty="0" smtClean="0"/>
              <a:t> and </a:t>
            </a:r>
            <a:r>
              <a:rPr lang="es-ES" sz="2000" dirty="0" err="1" smtClean="0"/>
              <a:t>accesories</a:t>
            </a:r>
            <a:r>
              <a:rPr lang="es-ES" sz="2000" dirty="0" smtClean="0"/>
              <a:t>.</a:t>
            </a:r>
            <a:endParaRPr lang="es-ES" sz="2000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3181" y="3642460"/>
            <a:ext cx="4385637" cy="28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0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4100" b="1" u="sng" dirty="0">
                <a:solidFill>
                  <a:srgbClr val="DDCB8B"/>
                </a:solidFill>
              </a:rPr>
              <a:t>Производство</a:t>
            </a:r>
            <a:r>
              <a:rPr lang="az-Cyrl-AZ" sz="4100" b="1" dirty="0">
                <a:solidFill>
                  <a:srgbClr val="DDCB8B"/>
                </a:solidFill>
              </a:rPr>
              <a:t> </a:t>
            </a:r>
            <a:r>
              <a:rPr lang="es-ES" sz="4100" b="1" dirty="0">
                <a:solidFill>
                  <a:srgbClr val="DDCB8B"/>
                </a:solidFill>
              </a:rPr>
              <a:t>/ </a:t>
            </a:r>
            <a:r>
              <a:rPr lang="es-ES" sz="4100" b="1" u="sng" dirty="0" err="1" smtClean="0">
                <a:solidFill>
                  <a:srgbClr val="DDCB8B"/>
                </a:solidFill>
              </a:rPr>
              <a:t>Production</a:t>
            </a:r>
            <a:endParaRPr lang="es-ES" sz="4100" b="1" u="sng" dirty="0">
              <a:solidFill>
                <a:srgbClr val="DDCB8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/>
              <a:t>240 </a:t>
            </a:r>
            <a:r>
              <a:rPr lang="az-Cyrl-AZ" i="1" dirty="0"/>
              <a:t>машины, работающие 24 часа шесть дней в неделю</a:t>
            </a:r>
            <a:r>
              <a:rPr lang="az-Cyrl-AZ" dirty="0"/>
              <a:t/>
            </a:r>
            <a:br>
              <a:rPr lang="az-Cyrl-AZ" dirty="0"/>
            </a:br>
            <a:r>
              <a:rPr lang="es-ES" sz="2000" dirty="0" smtClean="0"/>
              <a:t>240 Machines </a:t>
            </a:r>
            <a:r>
              <a:rPr lang="es-ES" sz="2000" dirty="0" err="1" smtClean="0"/>
              <a:t>working</a:t>
            </a:r>
            <a:r>
              <a:rPr lang="es-ES" sz="2000" dirty="0" smtClean="0"/>
              <a:t> 24 </a:t>
            </a:r>
            <a:r>
              <a:rPr lang="es-ES" sz="2000" dirty="0" err="1" smtClean="0"/>
              <a:t>hours</a:t>
            </a:r>
            <a:r>
              <a:rPr lang="es-ES" sz="2000" dirty="0" smtClean="0"/>
              <a:t> a </a:t>
            </a:r>
            <a:r>
              <a:rPr lang="es-ES" sz="2000" dirty="0" err="1" smtClean="0"/>
              <a:t>day</a:t>
            </a:r>
            <a:r>
              <a:rPr lang="es-ES" sz="2000" dirty="0" smtClean="0"/>
              <a:t>, 6 </a:t>
            </a:r>
            <a:r>
              <a:rPr lang="es-ES" sz="2000" dirty="0" err="1" smtClean="0"/>
              <a:t>days</a:t>
            </a:r>
            <a:r>
              <a:rPr lang="es-ES" sz="2000" dirty="0" smtClean="0"/>
              <a:t> a </a:t>
            </a:r>
            <a:r>
              <a:rPr lang="es-ES" sz="2000" dirty="0" err="1" smtClean="0"/>
              <a:t>week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38088"/>
            <a:ext cx="12192000" cy="206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4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24" y="0"/>
            <a:ext cx="1028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1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24" y="0"/>
            <a:ext cx="1028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8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u="sng" dirty="0">
                <a:solidFill>
                  <a:srgbClr val="DDCB8B"/>
                </a:solidFill>
              </a:rPr>
              <a:t>Факты</a:t>
            </a:r>
            <a:r>
              <a:rPr lang="es-ES" b="1" dirty="0">
                <a:solidFill>
                  <a:srgbClr val="DDCB8B"/>
                </a:solidFill>
              </a:rPr>
              <a:t> </a:t>
            </a:r>
            <a:r>
              <a:rPr lang="es-ES" sz="2800" b="1" dirty="0">
                <a:solidFill>
                  <a:srgbClr val="DDCB8B"/>
                </a:solidFill>
              </a:rPr>
              <a:t>/ </a:t>
            </a:r>
            <a:r>
              <a:rPr lang="es-ES" sz="2800" b="1" u="sng" dirty="0" err="1" smtClean="0">
                <a:solidFill>
                  <a:srgbClr val="DDCB8B"/>
                </a:solidFill>
              </a:rPr>
              <a:t>Facts</a:t>
            </a:r>
            <a:endParaRPr lang="es-ES" b="1" u="sng" dirty="0">
              <a:solidFill>
                <a:srgbClr val="DDCB8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z-Cyrl-AZ" i="1" dirty="0"/>
              <a:t>Крупнейший производитель машинных кружев в </a:t>
            </a:r>
            <a:r>
              <a:rPr lang="az-Cyrl-AZ" i="1" dirty="0" smtClean="0"/>
              <a:t>Европе</a:t>
            </a:r>
            <a:endParaRPr lang="es-ES" i="1" dirty="0" smtClean="0"/>
          </a:p>
          <a:p>
            <a:pPr marL="0" indent="0">
              <a:buNone/>
            </a:pPr>
            <a:r>
              <a:rPr lang="es-ES" dirty="0" err="1" smtClean="0"/>
              <a:t>Biggest</a:t>
            </a:r>
            <a:r>
              <a:rPr lang="es-ES" dirty="0" smtClean="0"/>
              <a:t> </a:t>
            </a:r>
            <a:r>
              <a:rPr lang="es-ES" dirty="0" err="1" smtClean="0"/>
              <a:t>manufacturer</a:t>
            </a:r>
            <a:r>
              <a:rPr lang="es-ES" dirty="0" smtClean="0"/>
              <a:t> of </a:t>
            </a:r>
            <a:r>
              <a:rPr lang="es-ES" dirty="0" err="1" smtClean="0"/>
              <a:t>Bobbin</a:t>
            </a:r>
            <a:r>
              <a:rPr lang="es-ES" dirty="0" smtClean="0"/>
              <a:t> lace (Cluny lace) in </a:t>
            </a:r>
            <a:r>
              <a:rPr lang="es-ES" dirty="0" err="1" smtClean="0"/>
              <a:t>Europe</a:t>
            </a:r>
            <a:endParaRPr lang="es-ES" dirty="0" smtClean="0"/>
          </a:p>
          <a:p>
            <a:r>
              <a:rPr lang="es-ES" i="1" dirty="0"/>
              <a:t>240 </a:t>
            </a:r>
            <a:r>
              <a:rPr lang="az-Cyrl-AZ" i="1" dirty="0"/>
              <a:t>машин и 60 сотрудников </a:t>
            </a:r>
            <a:endParaRPr lang="es-ES" i="1" dirty="0" smtClean="0"/>
          </a:p>
          <a:p>
            <a:pPr marL="0" indent="0">
              <a:buNone/>
            </a:pPr>
            <a:r>
              <a:rPr lang="es-ES" dirty="0" smtClean="0"/>
              <a:t>240 machines &amp; 60 </a:t>
            </a:r>
            <a:r>
              <a:rPr lang="es-ES" dirty="0" err="1" smtClean="0"/>
              <a:t>employees</a:t>
            </a:r>
            <a:r>
              <a:rPr lang="es-ES" dirty="0" smtClean="0"/>
              <a:t>.</a:t>
            </a:r>
          </a:p>
          <a:p>
            <a:r>
              <a:rPr lang="az-Cyrl-AZ" i="1" dirty="0"/>
              <a:t>Семейная компания с более чем 60 годовым </a:t>
            </a:r>
            <a:r>
              <a:rPr lang="az-Cyrl-AZ" i="1" dirty="0" smtClean="0"/>
              <a:t>опытом</a:t>
            </a:r>
            <a:endParaRPr lang="es-ES" i="1" dirty="0" smtClean="0"/>
          </a:p>
          <a:p>
            <a:pPr marL="0" indent="0">
              <a:buNone/>
            </a:pPr>
            <a:r>
              <a:rPr lang="es-ES" dirty="0" err="1" smtClean="0"/>
              <a:t>Family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more </a:t>
            </a:r>
            <a:r>
              <a:rPr lang="es-ES" dirty="0" err="1" smtClean="0"/>
              <a:t>than</a:t>
            </a:r>
            <a:r>
              <a:rPr lang="es-ES" dirty="0" smtClean="0"/>
              <a:t> 60 </a:t>
            </a:r>
            <a:r>
              <a:rPr lang="es-ES" dirty="0" err="1" smtClean="0"/>
              <a:t>years</a:t>
            </a:r>
            <a:r>
              <a:rPr lang="es-ES" dirty="0" smtClean="0"/>
              <a:t> of </a:t>
            </a:r>
            <a:r>
              <a:rPr lang="es-ES" dirty="0" err="1" smtClean="0"/>
              <a:t>experience</a:t>
            </a:r>
            <a:r>
              <a:rPr lang="es-ES" dirty="0" smtClean="0"/>
              <a:t>.</a:t>
            </a:r>
          </a:p>
          <a:p>
            <a:r>
              <a:rPr lang="az-Cyrl-AZ" i="1" dirty="0"/>
              <a:t>Работаем с ассортиментном продукции всей </a:t>
            </a:r>
            <a:r>
              <a:rPr lang="az-Cyrl-AZ" i="1" dirty="0" smtClean="0"/>
              <a:t>коллекции</a:t>
            </a:r>
            <a:endParaRPr lang="es-ES" i="1" dirty="0" smtClean="0"/>
          </a:p>
          <a:p>
            <a:pPr marL="0" indent="0">
              <a:buNone/>
            </a:pPr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STOCK of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references</a:t>
            </a:r>
            <a:r>
              <a:rPr lang="es-ES" dirty="0" smtClean="0"/>
              <a:t>.</a:t>
            </a:r>
          </a:p>
          <a:p>
            <a:r>
              <a:rPr lang="az-Cyrl-AZ" i="1" dirty="0"/>
              <a:t>Контроль качества всей продукции </a:t>
            </a:r>
            <a:endParaRPr lang="es-ES" i="1" dirty="0" smtClean="0"/>
          </a:p>
          <a:p>
            <a:pPr marL="0" indent="0">
              <a:buNone/>
            </a:pPr>
            <a:r>
              <a:rPr lang="es-ES" dirty="0" err="1" smtClean="0"/>
              <a:t>Quality</a:t>
            </a:r>
            <a:r>
              <a:rPr lang="es-ES" dirty="0" smtClean="0"/>
              <a:t> control of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production</a:t>
            </a:r>
            <a:endParaRPr lang="es-ES" dirty="0" smtClean="0"/>
          </a:p>
          <a:p>
            <a:r>
              <a:rPr lang="az-Cyrl-AZ" i="1" dirty="0"/>
              <a:t>Производственный объем более 8 миллионов метров в </a:t>
            </a:r>
            <a:r>
              <a:rPr lang="az-Cyrl-AZ" i="1" dirty="0" smtClean="0"/>
              <a:t>год</a:t>
            </a:r>
            <a:endParaRPr lang="es-ES" i="1" dirty="0" smtClean="0"/>
          </a:p>
          <a:p>
            <a:pPr marL="0" indent="0">
              <a:buNone/>
            </a:pPr>
            <a:r>
              <a:rPr lang="es-ES" dirty="0" err="1" smtClean="0"/>
              <a:t>Production</a:t>
            </a:r>
            <a:r>
              <a:rPr lang="es-ES" dirty="0" smtClean="0"/>
              <a:t> </a:t>
            </a:r>
            <a:r>
              <a:rPr lang="es-ES" dirty="0" err="1" smtClean="0"/>
              <a:t>capacity</a:t>
            </a:r>
            <a:r>
              <a:rPr lang="es-ES" dirty="0" smtClean="0"/>
              <a:t> of </a:t>
            </a:r>
            <a:r>
              <a:rPr lang="es-ES" dirty="0" err="1" smtClean="0"/>
              <a:t>about</a:t>
            </a:r>
            <a:r>
              <a:rPr lang="es-ES" dirty="0" smtClean="0"/>
              <a:t> 8 </a:t>
            </a:r>
            <a:r>
              <a:rPr lang="es-ES" dirty="0" err="1" smtClean="0"/>
              <a:t>millon</a:t>
            </a:r>
            <a:r>
              <a:rPr lang="es-ES" dirty="0" smtClean="0"/>
              <a:t> </a:t>
            </a:r>
            <a:r>
              <a:rPr lang="es-ES" dirty="0" err="1" smtClean="0"/>
              <a:t>meters</a:t>
            </a:r>
            <a:r>
              <a:rPr lang="es-ES" dirty="0" smtClean="0"/>
              <a:t> a </a:t>
            </a:r>
            <a:r>
              <a:rPr lang="es-ES" dirty="0" err="1" smtClean="0"/>
              <a:t>year</a:t>
            </a: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11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24" y="0"/>
            <a:ext cx="1028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5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4100" b="1" u="sng" dirty="0">
                <a:solidFill>
                  <a:srgbClr val="DDCB8B"/>
                </a:solidFill>
              </a:rPr>
              <a:t>Дизайн</a:t>
            </a:r>
            <a:r>
              <a:rPr lang="az-Cyrl-AZ" sz="4100" b="1" dirty="0">
                <a:solidFill>
                  <a:srgbClr val="DDCB8B"/>
                </a:solidFill>
              </a:rPr>
              <a:t> </a:t>
            </a:r>
            <a:r>
              <a:rPr lang="es-ES" sz="2800" b="1" dirty="0">
                <a:solidFill>
                  <a:srgbClr val="DDCB8B"/>
                </a:solidFill>
              </a:rPr>
              <a:t>/ </a:t>
            </a:r>
            <a:r>
              <a:rPr lang="es-ES" sz="2800" b="1" u="sng" dirty="0" err="1" smtClean="0">
                <a:solidFill>
                  <a:srgbClr val="DDCB8B"/>
                </a:solidFill>
              </a:rPr>
              <a:t>Design</a:t>
            </a:r>
            <a:endParaRPr lang="es-ES" sz="4100" b="1" u="sng" dirty="0">
              <a:solidFill>
                <a:srgbClr val="DDCB8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i="1" dirty="0"/>
              <a:t>Следуя последним тенденциям наша дизайнерская группа работает в тесном контакте с коммерческим отделом для разработки каждый год новых коллекций </a:t>
            </a:r>
            <a:endParaRPr lang="es-ES" i="1" dirty="0" smtClean="0"/>
          </a:p>
          <a:p>
            <a:pPr marL="0" indent="0">
              <a:buNone/>
            </a:pPr>
            <a:r>
              <a:rPr lang="es-ES" sz="2000" dirty="0" err="1" smtClean="0"/>
              <a:t>Our</a:t>
            </a:r>
            <a:r>
              <a:rPr lang="es-ES" sz="2000" dirty="0" smtClean="0"/>
              <a:t> </a:t>
            </a:r>
            <a:r>
              <a:rPr lang="es-ES" sz="2000" dirty="0" err="1" smtClean="0"/>
              <a:t>design</a:t>
            </a:r>
            <a:r>
              <a:rPr lang="es-ES" sz="2000" dirty="0" smtClean="0"/>
              <a:t> </a:t>
            </a:r>
            <a:r>
              <a:rPr lang="es-ES" sz="2000" dirty="0" err="1" smtClean="0"/>
              <a:t>team</a:t>
            </a:r>
            <a:r>
              <a:rPr lang="es-ES" sz="2000" dirty="0" smtClean="0"/>
              <a:t> Works </a:t>
            </a:r>
            <a:r>
              <a:rPr lang="es-ES" sz="2000" dirty="0" err="1" smtClean="0"/>
              <a:t>together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sales </a:t>
            </a:r>
            <a:r>
              <a:rPr lang="es-ES" sz="2000" dirty="0" err="1" smtClean="0"/>
              <a:t>department</a:t>
            </a:r>
            <a:r>
              <a:rPr lang="es-ES" sz="2000" dirty="0" smtClean="0"/>
              <a:t> in </a:t>
            </a:r>
            <a:r>
              <a:rPr lang="es-ES" sz="2000" dirty="0" err="1" smtClean="0"/>
              <a:t>order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develop</a:t>
            </a:r>
            <a:r>
              <a:rPr lang="es-ES" sz="2000" dirty="0" smtClean="0"/>
              <a:t> </a:t>
            </a:r>
            <a:r>
              <a:rPr lang="es-ES" sz="2000" dirty="0" err="1" smtClean="0"/>
              <a:t>each</a:t>
            </a:r>
            <a:r>
              <a:rPr lang="es-ES" sz="2000" dirty="0" smtClean="0"/>
              <a:t> </a:t>
            </a:r>
            <a:r>
              <a:rPr lang="es-ES" sz="2000" dirty="0" err="1" smtClean="0"/>
              <a:t>year</a:t>
            </a:r>
            <a:r>
              <a:rPr lang="es-ES" sz="2000" dirty="0" smtClean="0"/>
              <a:t> a new </a:t>
            </a:r>
            <a:r>
              <a:rPr lang="es-ES" sz="2000" dirty="0" err="1" smtClean="0"/>
              <a:t>collection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latest</a:t>
            </a:r>
            <a:r>
              <a:rPr lang="es-ES" sz="2000" dirty="0" smtClean="0"/>
              <a:t> </a:t>
            </a:r>
            <a:r>
              <a:rPr lang="es-ES" sz="2000" dirty="0" err="1" smtClean="0"/>
              <a:t>trends</a:t>
            </a:r>
            <a:r>
              <a:rPr lang="es-ES" sz="2000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19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24" y="0"/>
            <a:ext cx="1028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5030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24" y="0"/>
            <a:ext cx="1028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821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100" b="1" u="sng" dirty="0" err="1">
                <a:solidFill>
                  <a:srgbClr val="DDCB8B"/>
                </a:solidFill>
              </a:rPr>
              <a:t>Тенденции</a:t>
            </a:r>
            <a:r>
              <a:rPr lang="es-ES" sz="4100" b="1" dirty="0">
                <a:solidFill>
                  <a:srgbClr val="DDCB8B"/>
                </a:solidFill>
              </a:rPr>
              <a:t> </a:t>
            </a:r>
            <a:r>
              <a:rPr lang="es-ES" sz="2800" b="1" dirty="0" smtClean="0">
                <a:solidFill>
                  <a:srgbClr val="DDCB8B"/>
                </a:solidFill>
              </a:rPr>
              <a:t>/ </a:t>
            </a:r>
            <a:r>
              <a:rPr lang="es-ES" sz="2800" b="1" u="sng" dirty="0" err="1" smtClean="0">
                <a:solidFill>
                  <a:srgbClr val="DDCB8B"/>
                </a:solidFill>
              </a:rPr>
              <a:t>Trend</a:t>
            </a:r>
            <a:endParaRPr lang="es-ES" sz="2800" b="1" u="sng" dirty="0">
              <a:solidFill>
                <a:srgbClr val="DDCB8B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Мы обнаружили особый интерес основных брендов к узкому </a:t>
            </a:r>
            <a:r>
              <a:rPr lang="ru-RU" i="1" dirty="0" smtClean="0"/>
              <a:t>кружеву</a:t>
            </a:r>
            <a:r>
              <a:rPr lang="es-ES" i="1" dirty="0" smtClean="0"/>
              <a:t>:</a:t>
            </a:r>
            <a:r>
              <a:rPr lang="ru-RU" i="1" dirty="0" smtClean="0"/>
              <a:t> </a:t>
            </a:r>
            <a:endParaRPr lang="es-ES" i="1" dirty="0" smtClean="0"/>
          </a:p>
          <a:p>
            <a:pPr marL="0" indent="0">
              <a:buNone/>
            </a:pPr>
            <a:r>
              <a:rPr lang="es-ES" sz="2200" dirty="0" err="1" smtClean="0"/>
              <a:t>We</a:t>
            </a:r>
            <a:r>
              <a:rPr lang="es-ES" sz="2200" dirty="0" smtClean="0"/>
              <a:t> </a:t>
            </a:r>
            <a:r>
              <a:rPr lang="es-ES" sz="2200" dirty="0" err="1" smtClean="0"/>
              <a:t>detect</a:t>
            </a:r>
            <a:r>
              <a:rPr lang="es-ES" sz="2200" dirty="0" smtClean="0"/>
              <a:t> </a:t>
            </a:r>
            <a:r>
              <a:rPr lang="es-ES" sz="2200" dirty="0" err="1" smtClean="0"/>
              <a:t>increasing</a:t>
            </a:r>
            <a:r>
              <a:rPr lang="es-ES" sz="2200" dirty="0" smtClean="0"/>
              <a:t> </a:t>
            </a:r>
            <a:r>
              <a:rPr lang="es-ES" sz="2200" dirty="0" err="1" smtClean="0"/>
              <a:t>interest</a:t>
            </a:r>
            <a:r>
              <a:rPr lang="es-ES" sz="2200" dirty="0" smtClean="0"/>
              <a:t> </a:t>
            </a:r>
            <a:r>
              <a:rPr lang="es-ES" sz="2200" dirty="0" err="1" smtClean="0"/>
              <a:t>from</a:t>
            </a:r>
            <a:r>
              <a:rPr lang="es-ES" sz="2200" dirty="0" smtClean="0"/>
              <a:t> </a:t>
            </a:r>
            <a:r>
              <a:rPr lang="es-ES" sz="2200" dirty="0" err="1" smtClean="0"/>
              <a:t>fashion</a:t>
            </a:r>
            <a:r>
              <a:rPr lang="es-ES" sz="2200" dirty="0" smtClean="0"/>
              <a:t> </a:t>
            </a:r>
            <a:r>
              <a:rPr lang="es-ES" sz="2200" dirty="0" err="1" smtClean="0"/>
              <a:t>brands</a:t>
            </a:r>
            <a:r>
              <a:rPr lang="es-ES" sz="2200" dirty="0"/>
              <a:t> </a:t>
            </a:r>
            <a:r>
              <a:rPr lang="es-ES" sz="2200" dirty="0" err="1" smtClean="0"/>
              <a:t>for</a:t>
            </a:r>
            <a:r>
              <a:rPr lang="es-ES" sz="2200" dirty="0" smtClean="0"/>
              <a:t> </a:t>
            </a:r>
            <a:r>
              <a:rPr lang="es-ES" sz="2200" dirty="0" err="1" smtClean="0"/>
              <a:t>our</a:t>
            </a:r>
            <a:r>
              <a:rPr lang="es-ES" sz="2200" dirty="0" smtClean="0"/>
              <a:t> </a:t>
            </a:r>
            <a:r>
              <a:rPr lang="es-ES" sz="2200" dirty="0" err="1" smtClean="0"/>
              <a:t>product</a:t>
            </a:r>
            <a:r>
              <a:rPr lang="es-ES" sz="2200" dirty="0" smtClean="0"/>
              <a:t>, </a:t>
            </a:r>
            <a:r>
              <a:rPr lang="es-ES" sz="2200" dirty="0" err="1" smtClean="0"/>
              <a:t>such</a:t>
            </a:r>
            <a:r>
              <a:rPr lang="es-ES" sz="2200" dirty="0" smtClean="0"/>
              <a:t> as:</a:t>
            </a:r>
          </a:p>
          <a:p>
            <a:r>
              <a:rPr lang="es-ES" dirty="0" smtClean="0"/>
              <a:t>ZARA</a:t>
            </a:r>
          </a:p>
          <a:p>
            <a:r>
              <a:rPr lang="es-ES" dirty="0" smtClean="0"/>
              <a:t>MANGO</a:t>
            </a:r>
          </a:p>
          <a:p>
            <a:r>
              <a:rPr lang="es-ES" dirty="0" smtClean="0"/>
              <a:t>VALENTINO</a:t>
            </a:r>
          </a:p>
          <a:p>
            <a:r>
              <a:rPr lang="es-ES" dirty="0" smtClean="0"/>
              <a:t>PURIFICACIÓN GARCÍA</a:t>
            </a:r>
          </a:p>
          <a:p>
            <a:r>
              <a:rPr lang="es-ES" dirty="0" smtClean="0"/>
              <a:t>MARC JACOBS</a:t>
            </a:r>
          </a:p>
          <a:p>
            <a:pPr marL="0" indent="0">
              <a:buNone/>
            </a:pPr>
            <a:r>
              <a:rPr lang="es-ES" i="1" dirty="0" err="1"/>
              <a:t>Это</a:t>
            </a:r>
            <a:r>
              <a:rPr lang="es-ES" i="1" dirty="0"/>
              <a:t> </a:t>
            </a:r>
            <a:r>
              <a:rPr lang="es-ES" i="1" dirty="0" err="1"/>
              <a:t>означает</a:t>
            </a:r>
            <a:r>
              <a:rPr lang="es-ES" i="1" dirty="0"/>
              <a:t>, </a:t>
            </a:r>
            <a:r>
              <a:rPr lang="es-ES" i="1" dirty="0" err="1"/>
              <a:t>что</a:t>
            </a:r>
            <a:r>
              <a:rPr lang="es-ES" i="1" dirty="0"/>
              <a:t> </a:t>
            </a:r>
            <a:r>
              <a:rPr lang="es-ES" i="1" dirty="0" err="1"/>
              <a:t>текущая</a:t>
            </a:r>
            <a:r>
              <a:rPr lang="es-ES" i="1" dirty="0"/>
              <a:t> </a:t>
            </a:r>
            <a:r>
              <a:rPr lang="es-ES" i="1" dirty="0" err="1"/>
              <a:t>тенденция</a:t>
            </a:r>
            <a:r>
              <a:rPr lang="es-ES" i="1" dirty="0"/>
              <a:t> в </a:t>
            </a:r>
            <a:r>
              <a:rPr lang="es-ES" i="1" dirty="0" err="1"/>
              <a:t>конечном</a:t>
            </a:r>
            <a:r>
              <a:rPr lang="es-ES" i="1" dirty="0"/>
              <a:t> </a:t>
            </a:r>
            <a:r>
              <a:rPr lang="es-ES" i="1" dirty="0" err="1"/>
              <a:t>итоге</a:t>
            </a:r>
            <a:r>
              <a:rPr lang="es-ES" i="1" dirty="0"/>
              <a:t> </a:t>
            </a:r>
            <a:r>
              <a:rPr lang="es-ES" i="1" dirty="0" err="1"/>
              <a:t>может</a:t>
            </a:r>
            <a:r>
              <a:rPr lang="es-ES" i="1" dirty="0"/>
              <a:t> </a:t>
            </a:r>
            <a:r>
              <a:rPr lang="es-ES" i="1" dirty="0" err="1"/>
              <a:t>перейти</a:t>
            </a:r>
            <a:r>
              <a:rPr lang="es-ES" i="1" dirty="0"/>
              <a:t> </a:t>
            </a:r>
            <a:r>
              <a:rPr lang="es-ES" i="1" dirty="0" err="1"/>
              <a:t>на</a:t>
            </a:r>
            <a:r>
              <a:rPr lang="es-ES" i="1" dirty="0"/>
              <a:t> </a:t>
            </a:r>
            <a:r>
              <a:rPr lang="es-ES" i="1" dirty="0" err="1"/>
              <a:t>улицы</a:t>
            </a:r>
            <a:r>
              <a:rPr lang="es-ES" i="1" dirty="0"/>
              <a:t> </a:t>
            </a:r>
            <a:endParaRPr lang="es-ES" i="1" dirty="0" smtClean="0"/>
          </a:p>
          <a:p>
            <a:pPr marL="0" indent="0">
              <a:buNone/>
            </a:pPr>
            <a:r>
              <a:rPr lang="es-ES" sz="2200" dirty="0" err="1" smtClean="0"/>
              <a:t>Which</a:t>
            </a:r>
            <a:r>
              <a:rPr lang="es-ES" sz="2200" dirty="0" smtClean="0"/>
              <a:t> </a:t>
            </a:r>
            <a:r>
              <a:rPr lang="es-ES" sz="2200" dirty="0" err="1" smtClean="0"/>
              <a:t>indicates</a:t>
            </a:r>
            <a:r>
              <a:rPr lang="es-ES" sz="2200" dirty="0" smtClean="0"/>
              <a:t> </a:t>
            </a:r>
            <a:r>
              <a:rPr lang="es-ES" sz="2200" dirty="0" err="1" smtClean="0"/>
              <a:t>us</a:t>
            </a:r>
            <a:r>
              <a:rPr lang="es-ES" sz="2200" dirty="0" smtClean="0"/>
              <a:t> </a:t>
            </a:r>
            <a:r>
              <a:rPr lang="es-ES" sz="2200" dirty="0" err="1" smtClean="0"/>
              <a:t>that</a:t>
            </a:r>
            <a:r>
              <a:rPr lang="es-ES" sz="2200" dirty="0" smtClean="0"/>
              <a:t> </a:t>
            </a:r>
            <a:r>
              <a:rPr lang="es-ES" sz="2200" dirty="0" err="1" smtClean="0"/>
              <a:t>there</a:t>
            </a:r>
            <a:r>
              <a:rPr lang="es-ES" sz="2200" dirty="0" smtClean="0"/>
              <a:t> </a:t>
            </a:r>
            <a:r>
              <a:rPr lang="es-ES" sz="2200" dirty="0" err="1" smtClean="0"/>
              <a:t>is</a:t>
            </a:r>
            <a:r>
              <a:rPr lang="es-ES" sz="2200" dirty="0" smtClean="0"/>
              <a:t> a </a:t>
            </a:r>
            <a:r>
              <a:rPr lang="es-ES" sz="2200" dirty="0" err="1" smtClean="0"/>
              <a:t>current</a:t>
            </a:r>
            <a:r>
              <a:rPr lang="es-ES" sz="2200" dirty="0" smtClean="0"/>
              <a:t> </a:t>
            </a:r>
            <a:r>
              <a:rPr lang="es-ES" sz="2200" dirty="0" err="1" smtClean="0"/>
              <a:t>trend</a:t>
            </a:r>
            <a:r>
              <a:rPr lang="es-ES" sz="2200" dirty="0" smtClean="0"/>
              <a:t> </a:t>
            </a:r>
            <a:r>
              <a:rPr lang="es-ES" sz="2200" dirty="0" err="1" smtClean="0"/>
              <a:t>for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use of </a:t>
            </a:r>
            <a:r>
              <a:rPr lang="es-ES" sz="2200" dirty="0" err="1" smtClean="0"/>
              <a:t>torchon</a:t>
            </a:r>
            <a:r>
              <a:rPr lang="es-ES" sz="2200" dirty="0" smtClean="0"/>
              <a:t> lace, </a:t>
            </a:r>
            <a:r>
              <a:rPr lang="es-ES" sz="2200" dirty="0" err="1" smtClean="0"/>
              <a:t>that</a:t>
            </a:r>
            <a:r>
              <a:rPr lang="es-ES" sz="2200" dirty="0" smtClean="0"/>
              <a:t> </a:t>
            </a:r>
            <a:r>
              <a:rPr lang="es-ES" sz="2200" dirty="0" err="1" smtClean="0"/>
              <a:t>eventualy</a:t>
            </a:r>
            <a:r>
              <a:rPr lang="es-ES" sz="2200" dirty="0" smtClean="0"/>
              <a:t> </a:t>
            </a:r>
            <a:r>
              <a:rPr lang="es-ES" sz="2200" dirty="0" err="1" smtClean="0"/>
              <a:t>will</a:t>
            </a:r>
            <a:r>
              <a:rPr lang="es-ES" sz="2200" dirty="0" smtClean="0"/>
              <a:t> be </a:t>
            </a:r>
            <a:r>
              <a:rPr lang="es-ES" sz="2200" dirty="0" err="1" smtClean="0"/>
              <a:t>traslated</a:t>
            </a:r>
            <a:r>
              <a:rPr lang="es-ES" sz="2200" dirty="0" smtClean="0"/>
              <a:t> </a:t>
            </a:r>
            <a:r>
              <a:rPr lang="es-ES" sz="2200" dirty="0" err="1" smtClean="0"/>
              <a:t>to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streets</a:t>
            </a:r>
            <a:r>
              <a:rPr lang="es-ES" sz="2200" dirty="0" smtClean="0"/>
              <a:t>.</a:t>
            </a:r>
            <a:endParaRPr lang="es-ES" sz="2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100" b="1" u="sng" dirty="0">
                <a:solidFill>
                  <a:srgbClr val="DDCB8B"/>
                </a:solidFill>
              </a:rPr>
              <a:t>IEBOSA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58198"/>
            <a:ext cx="10515600" cy="904698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Компания специализируется на швейцарской вышивки и нижнем белье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3126" y="2634899"/>
            <a:ext cx="9718162" cy="41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4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100" b="1" u="sng" dirty="0">
                <a:solidFill>
                  <a:srgbClr val="DDCB8B"/>
                </a:solidFill>
              </a:rPr>
              <a:t>Выделяющиеся продукция из коллекции 2016 года </a:t>
            </a:r>
            <a:r>
              <a:rPr lang="es-ES" sz="2800" b="1" u="sng" dirty="0">
                <a:solidFill>
                  <a:srgbClr val="DDCB8B"/>
                </a:solidFill>
              </a:rPr>
              <a:t>/ </a:t>
            </a:r>
            <a:r>
              <a:rPr lang="es-ES" sz="2800" b="1" u="sng" dirty="0" err="1" smtClean="0">
                <a:solidFill>
                  <a:srgbClr val="DDCB8B"/>
                </a:solidFill>
              </a:rPr>
              <a:t>Collection</a:t>
            </a:r>
            <a:r>
              <a:rPr lang="es-ES" sz="2800" b="1" u="sng" dirty="0" smtClean="0">
                <a:solidFill>
                  <a:srgbClr val="DDCB8B"/>
                </a:solidFill>
              </a:rPr>
              <a:t> 2016 </a:t>
            </a:r>
            <a:r>
              <a:rPr lang="es-ES" sz="2800" b="1" u="sng" dirty="0" err="1" smtClean="0">
                <a:solidFill>
                  <a:srgbClr val="DDCB8B"/>
                </a:solidFill>
              </a:rPr>
              <a:t>Highligts</a:t>
            </a:r>
            <a:endParaRPr lang="es-ES" sz="4100" b="1" u="sng" dirty="0">
              <a:solidFill>
                <a:srgbClr val="DDCB8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519863" cy="4351338"/>
          </a:xfrm>
        </p:spPr>
        <p:txBody>
          <a:bodyPr/>
          <a:lstStyle/>
          <a:p>
            <a:r>
              <a:rPr lang="ru-RU" i="1" dirty="0"/>
              <a:t>Узкие кружев из цветной тонкой нити </a:t>
            </a:r>
            <a:endParaRPr lang="es-ES" i="1" dirty="0" smtClean="0"/>
          </a:p>
          <a:p>
            <a:pPr marL="0" indent="0">
              <a:buNone/>
            </a:pPr>
            <a:r>
              <a:rPr lang="es-ES" sz="2000" dirty="0" smtClean="0"/>
              <a:t>    VERY FINE COTTON COLOR LACE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3771" y="1995486"/>
            <a:ext cx="6563641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93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9564" y="782437"/>
            <a:ext cx="10515600" cy="4351338"/>
          </a:xfrm>
        </p:spPr>
        <p:txBody>
          <a:bodyPr/>
          <a:lstStyle/>
          <a:p>
            <a:r>
              <a:rPr lang="az-Cyrl-AZ" i="1" dirty="0"/>
              <a:t>Цветная бахрома </a:t>
            </a:r>
            <a:endParaRPr lang="es-ES" i="1" dirty="0" smtClean="0"/>
          </a:p>
          <a:p>
            <a:pPr marL="0" indent="0">
              <a:buNone/>
            </a:pPr>
            <a:r>
              <a:rPr lang="es-ES" sz="2000" dirty="0" smtClean="0"/>
              <a:t>    COLOR FRINGES</a:t>
            </a:r>
            <a:endParaRPr 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7299" y="191586"/>
            <a:ext cx="5879750" cy="64825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7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2442" y="692284"/>
            <a:ext cx="10515600" cy="4351338"/>
          </a:xfrm>
        </p:spPr>
        <p:txBody>
          <a:bodyPr/>
          <a:lstStyle/>
          <a:p>
            <a:r>
              <a:rPr lang="es-ES" dirty="0"/>
              <a:t>SEWED </a:t>
            </a:r>
            <a:r>
              <a:rPr lang="es-ES" dirty="0" smtClean="0"/>
              <a:t>RIBBONS</a:t>
            </a:r>
          </a:p>
          <a:p>
            <a:pPr marL="0" indent="0">
              <a:buNone/>
            </a:pPr>
            <a:r>
              <a:rPr lang="es-ES" i="1" dirty="0"/>
              <a:t> </a:t>
            </a:r>
            <a:r>
              <a:rPr lang="es-ES" i="1" dirty="0" smtClean="0"/>
              <a:t>  </a:t>
            </a:r>
            <a:r>
              <a:rPr lang="az-Cyrl-AZ" sz="2000" i="1" dirty="0" smtClean="0"/>
              <a:t>Шитье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1663" y="1534177"/>
            <a:ext cx="4944165" cy="50775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651" y="1806891"/>
            <a:ext cx="5571435" cy="47708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3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5083" y="2876507"/>
            <a:ext cx="4261834" cy="1025792"/>
          </a:xfrm>
        </p:spPr>
        <p:txBody>
          <a:bodyPr>
            <a:noAutofit/>
          </a:bodyPr>
          <a:lstStyle/>
          <a:p>
            <a:r>
              <a:rPr lang="az-Cyrl-AZ" sz="8000" b="1" dirty="0">
                <a:solidFill>
                  <a:srgbClr val="DDCB8B"/>
                </a:solidFill>
              </a:rPr>
              <a:t>СПАСИБО</a:t>
            </a:r>
            <a:endParaRPr lang="es-ES" sz="8000" b="1" dirty="0">
              <a:solidFill>
                <a:srgbClr val="DDCB8B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920" y="888547"/>
            <a:ext cx="1324160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2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24" y="0"/>
            <a:ext cx="1028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0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24" y="0"/>
            <a:ext cx="1028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7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b="1" u="sng" dirty="0">
                <a:solidFill>
                  <a:srgbClr val="DDCB8B"/>
                </a:solidFill>
              </a:rPr>
              <a:t>Краткая история</a:t>
            </a:r>
            <a:r>
              <a:rPr lang="es-ES" b="1" dirty="0">
                <a:solidFill>
                  <a:srgbClr val="DDCB8B"/>
                </a:solidFill>
              </a:rPr>
              <a:t> </a:t>
            </a:r>
            <a:r>
              <a:rPr lang="es-ES" sz="2800" b="1" dirty="0">
                <a:solidFill>
                  <a:srgbClr val="DDCB8B"/>
                </a:solidFill>
              </a:rPr>
              <a:t>/ </a:t>
            </a:r>
            <a:r>
              <a:rPr lang="es-ES" sz="2800" b="1" u="sng" dirty="0" err="1" smtClean="0">
                <a:solidFill>
                  <a:srgbClr val="DDCB8B"/>
                </a:solidFill>
              </a:rPr>
              <a:t>Brief</a:t>
            </a:r>
            <a:r>
              <a:rPr lang="es-ES" sz="2800" b="1" u="sng" dirty="0" smtClean="0">
                <a:solidFill>
                  <a:srgbClr val="DDCB8B"/>
                </a:solidFill>
              </a:rPr>
              <a:t> </a:t>
            </a:r>
            <a:r>
              <a:rPr lang="es-ES" sz="2800" b="1" u="sng" dirty="0" err="1" smtClean="0">
                <a:solidFill>
                  <a:srgbClr val="DDCB8B"/>
                </a:solidFill>
              </a:rPr>
              <a:t>History</a:t>
            </a:r>
            <a:endParaRPr lang="es-ES" sz="2800" b="1" u="sng" dirty="0">
              <a:solidFill>
                <a:srgbClr val="DDCB8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163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s-ES" b="1" dirty="0" smtClean="0"/>
              <a:t>1954</a:t>
            </a:r>
            <a:r>
              <a:rPr lang="es-ES" dirty="0" smtClean="0"/>
              <a:t>: </a:t>
            </a:r>
            <a:r>
              <a:rPr lang="az-Cyrl-AZ" i="1" dirty="0"/>
              <a:t>Основано господином </a:t>
            </a:r>
            <a:r>
              <a:rPr lang="es-ES" i="1" dirty="0"/>
              <a:t>Buenaventura Martí Comas, </a:t>
            </a:r>
            <a:r>
              <a:rPr lang="az-Cyrl-AZ" i="1" dirty="0"/>
              <a:t>первое поколение семьи </a:t>
            </a:r>
            <a:r>
              <a:rPr lang="az-Cyrl-AZ" i="1" dirty="0" smtClean="0"/>
              <a:t>Марти</a:t>
            </a:r>
            <a:endParaRPr lang="es-ES" i="1" dirty="0"/>
          </a:p>
          <a:p>
            <a:pPr marL="0" indent="0" fontAlgn="base">
              <a:buNone/>
            </a:pPr>
            <a:r>
              <a:rPr lang="es-ES" sz="2400" dirty="0" smtClean="0"/>
              <a:t>    </a:t>
            </a:r>
            <a:r>
              <a:rPr lang="es-ES" sz="2200" dirty="0" err="1"/>
              <a:t>F</a:t>
            </a:r>
            <a:r>
              <a:rPr lang="es-ES" sz="2200" dirty="0" err="1" smtClean="0"/>
              <a:t>oundation</a:t>
            </a:r>
            <a:r>
              <a:rPr lang="es-ES" sz="2200" dirty="0" smtClean="0"/>
              <a:t> </a:t>
            </a:r>
            <a:r>
              <a:rPr lang="es-ES" sz="2200" dirty="0" err="1" smtClean="0"/>
              <a:t>is</a:t>
            </a:r>
            <a:r>
              <a:rPr lang="es-ES" sz="2200" dirty="0" smtClean="0"/>
              <a:t> </a:t>
            </a:r>
            <a:r>
              <a:rPr lang="es-ES" sz="2200" dirty="0" err="1" smtClean="0"/>
              <a:t>Spain</a:t>
            </a:r>
            <a:r>
              <a:rPr lang="es-ES" sz="2200" dirty="0" smtClean="0"/>
              <a:t> </a:t>
            </a:r>
            <a:r>
              <a:rPr lang="es-ES" sz="2200" dirty="0" err="1" smtClean="0"/>
              <a:t>by</a:t>
            </a:r>
            <a:r>
              <a:rPr lang="es-ES" sz="2200" dirty="0" smtClean="0"/>
              <a:t> Buenaventura </a:t>
            </a:r>
            <a:r>
              <a:rPr lang="es-ES" sz="2200" dirty="0"/>
              <a:t>Martí </a:t>
            </a:r>
            <a:r>
              <a:rPr lang="es-ES" sz="2200" dirty="0" smtClean="0"/>
              <a:t>Comas, 1º </a:t>
            </a:r>
            <a:r>
              <a:rPr lang="es-ES" sz="2200" dirty="0" err="1" smtClean="0"/>
              <a:t>generation</a:t>
            </a:r>
            <a:r>
              <a:rPr lang="es-ES" sz="2200" dirty="0" smtClean="0"/>
              <a:t> of </a:t>
            </a:r>
            <a:r>
              <a:rPr lang="es-ES" sz="2200" dirty="0" err="1" smtClean="0"/>
              <a:t>the</a:t>
            </a:r>
            <a:r>
              <a:rPr lang="es-ES" sz="2200" dirty="0" smtClean="0"/>
              <a:t> Martí </a:t>
            </a:r>
            <a:r>
              <a:rPr lang="es-ES" sz="2200" dirty="0" err="1" smtClean="0"/>
              <a:t>family</a:t>
            </a:r>
            <a:endParaRPr lang="es-ES" sz="2200" dirty="0" smtClean="0"/>
          </a:p>
          <a:p>
            <a:pPr fontAlgn="base"/>
            <a:r>
              <a:rPr lang="es-ES" b="1" dirty="0" smtClean="0"/>
              <a:t>1960</a:t>
            </a:r>
            <a:r>
              <a:rPr lang="es-ES" dirty="0" smtClean="0"/>
              <a:t>: </a:t>
            </a:r>
            <a:r>
              <a:rPr lang="az-Cyrl-AZ" i="1" dirty="0"/>
              <a:t>Лидирует испанский рынок с заводом на 160 </a:t>
            </a:r>
            <a:r>
              <a:rPr lang="az-Cyrl-AZ" i="1" dirty="0" smtClean="0"/>
              <a:t>машин</a:t>
            </a:r>
            <a:endParaRPr lang="es-ES" i="1" dirty="0" smtClean="0"/>
          </a:p>
          <a:p>
            <a:pPr marL="0" indent="0" fontAlgn="base">
              <a:buNone/>
            </a:pPr>
            <a:r>
              <a:rPr lang="es-ES" sz="2200" dirty="0" smtClean="0"/>
              <a:t>    </a:t>
            </a:r>
            <a:r>
              <a:rPr lang="es-ES" sz="2200" dirty="0" err="1" smtClean="0"/>
              <a:t>Consolidation</a:t>
            </a:r>
            <a:r>
              <a:rPr lang="es-ES" sz="2200" dirty="0" smtClean="0"/>
              <a:t> as leader in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Spanish</a:t>
            </a:r>
            <a:r>
              <a:rPr lang="es-ES" sz="2200" dirty="0" smtClean="0"/>
              <a:t> </a:t>
            </a:r>
            <a:r>
              <a:rPr lang="es-ES" sz="2200" dirty="0" err="1" smtClean="0"/>
              <a:t>market</a:t>
            </a:r>
            <a:r>
              <a:rPr lang="es-ES" sz="2200" dirty="0" smtClean="0"/>
              <a:t> </a:t>
            </a:r>
            <a:r>
              <a:rPr lang="es-ES" sz="2200" dirty="0" err="1" smtClean="0"/>
              <a:t>with</a:t>
            </a:r>
            <a:r>
              <a:rPr lang="es-ES" sz="2200" dirty="0" smtClean="0"/>
              <a:t> 160 </a:t>
            </a:r>
            <a:r>
              <a:rPr lang="es-ES" sz="2200" dirty="0" err="1" smtClean="0"/>
              <a:t>productive</a:t>
            </a:r>
            <a:r>
              <a:rPr lang="es-ES" sz="2200" dirty="0" smtClean="0"/>
              <a:t> machines</a:t>
            </a:r>
            <a:endParaRPr lang="es-ES" sz="2200" dirty="0"/>
          </a:p>
          <a:p>
            <a:pPr fontAlgn="base"/>
            <a:r>
              <a:rPr lang="es-ES" b="1" dirty="0" smtClean="0"/>
              <a:t>1967</a:t>
            </a:r>
            <a:r>
              <a:rPr lang="es-ES" dirty="0" smtClean="0"/>
              <a:t>: </a:t>
            </a:r>
            <a:r>
              <a:rPr lang="az-Cyrl-AZ" i="1" dirty="0"/>
              <a:t>Второе поколение семьи </a:t>
            </a:r>
            <a:r>
              <a:rPr lang="es-ES" i="1" dirty="0"/>
              <a:t>Martí </a:t>
            </a:r>
            <a:r>
              <a:rPr lang="az-Cyrl-AZ" i="1" dirty="0"/>
              <a:t>берет на себя управление </a:t>
            </a:r>
            <a:r>
              <a:rPr lang="az-Cyrl-AZ" i="1" dirty="0" smtClean="0"/>
              <a:t>компанией</a:t>
            </a:r>
            <a:endParaRPr lang="es-ES" i="1" dirty="0" smtClean="0"/>
          </a:p>
          <a:p>
            <a:pPr marL="0" indent="0" fontAlgn="base">
              <a:buNone/>
            </a:pPr>
            <a:r>
              <a:rPr lang="es-ES" sz="2200" dirty="0" smtClean="0"/>
              <a:t>    </a:t>
            </a:r>
            <a:r>
              <a:rPr lang="es-ES" sz="2200" dirty="0" err="1" smtClean="0"/>
              <a:t>The</a:t>
            </a:r>
            <a:r>
              <a:rPr lang="es-ES" sz="2200" dirty="0" smtClean="0"/>
              <a:t> 2º </a:t>
            </a:r>
            <a:r>
              <a:rPr lang="es-ES" sz="2200" dirty="0" err="1" smtClean="0"/>
              <a:t>generation</a:t>
            </a:r>
            <a:r>
              <a:rPr lang="es-ES" sz="2200" dirty="0" smtClean="0"/>
              <a:t> of </a:t>
            </a:r>
            <a:r>
              <a:rPr lang="es-ES" sz="2200" dirty="0" err="1" smtClean="0"/>
              <a:t>the</a:t>
            </a:r>
            <a:r>
              <a:rPr lang="es-ES" sz="2200" dirty="0" smtClean="0"/>
              <a:t> Martí </a:t>
            </a:r>
            <a:r>
              <a:rPr lang="es-ES" sz="2200" dirty="0" err="1" smtClean="0"/>
              <a:t>family</a:t>
            </a:r>
            <a:r>
              <a:rPr lang="es-ES" sz="2200" dirty="0" smtClean="0"/>
              <a:t> </a:t>
            </a:r>
            <a:r>
              <a:rPr lang="es-ES" sz="2200" dirty="0" err="1" smtClean="0"/>
              <a:t>assumes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direction</a:t>
            </a:r>
            <a:r>
              <a:rPr lang="es-ES" sz="2200" dirty="0" smtClean="0"/>
              <a:t> of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company</a:t>
            </a:r>
            <a:endParaRPr lang="es-ES" sz="2200" dirty="0"/>
          </a:p>
          <a:p>
            <a:pPr fontAlgn="base"/>
            <a:r>
              <a:rPr lang="es-ES" b="1" dirty="0" smtClean="0"/>
              <a:t>1970: </a:t>
            </a:r>
            <a:r>
              <a:rPr lang="az-Cyrl-AZ" i="1" dirty="0"/>
              <a:t>Интернационализация </a:t>
            </a:r>
            <a:r>
              <a:rPr lang="az-Cyrl-AZ" i="1" dirty="0" smtClean="0"/>
              <a:t>компании</a:t>
            </a:r>
            <a:endParaRPr lang="es-ES" i="1" dirty="0" smtClean="0"/>
          </a:p>
          <a:p>
            <a:pPr marL="0" indent="0" fontAlgn="base">
              <a:buNone/>
            </a:pPr>
            <a:r>
              <a:rPr lang="es-ES" sz="2200" dirty="0" smtClean="0"/>
              <a:t>    </a:t>
            </a:r>
            <a:r>
              <a:rPr lang="es-ES" sz="2200" dirty="0" err="1" smtClean="0"/>
              <a:t>Internationalization</a:t>
            </a:r>
            <a:r>
              <a:rPr lang="es-ES" sz="2200" dirty="0" smtClean="0"/>
              <a:t> of </a:t>
            </a:r>
            <a:r>
              <a:rPr lang="es-ES" sz="2200" dirty="0" err="1" smtClean="0"/>
              <a:t>our</a:t>
            </a:r>
            <a:r>
              <a:rPr lang="es-ES" sz="2200" dirty="0" smtClean="0"/>
              <a:t> </a:t>
            </a:r>
            <a:r>
              <a:rPr lang="es-ES" sz="2200" dirty="0" err="1" smtClean="0"/>
              <a:t>company</a:t>
            </a:r>
            <a:endParaRPr lang="es-ES" sz="2200" dirty="0"/>
          </a:p>
          <a:p>
            <a:pPr fontAlgn="base"/>
            <a:r>
              <a:rPr lang="es-ES" b="1" dirty="0" smtClean="0"/>
              <a:t>1990</a:t>
            </a:r>
            <a:r>
              <a:rPr lang="es-ES" dirty="0" smtClean="0"/>
              <a:t>: </a:t>
            </a:r>
            <a:r>
              <a:rPr lang="az-Cyrl-AZ" i="1" dirty="0"/>
              <a:t>Лидирует европейский рынок с заводом на </a:t>
            </a:r>
            <a:r>
              <a:rPr lang="es-ES" i="1" dirty="0" smtClean="0"/>
              <a:t>240 </a:t>
            </a:r>
            <a:r>
              <a:rPr lang="az-Cyrl-AZ" i="1" dirty="0" smtClean="0"/>
              <a:t>машин</a:t>
            </a:r>
            <a:endParaRPr lang="es-ES" i="1" dirty="0" smtClean="0"/>
          </a:p>
          <a:p>
            <a:pPr marL="0" indent="0" fontAlgn="base">
              <a:buNone/>
            </a:pPr>
            <a:r>
              <a:rPr lang="es-ES" sz="2200" dirty="0" smtClean="0"/>
              <a:t>    </a:t>
            </a:r>
            <a:r>
              <a:rPr lang="es-ES" sz="2200" dirty="0" err="1" smtClean="0"/>
              <a:t>With</a:t>
            </a:r>
            <a:r>
              <a:rPr lang="es-ES" sz="2200" dirty="0" smtClean="0"/>
              <a:t> 240 machines, </a:t>
            </a:r>
            <a:r>
              <a:rPr lang="es-ES" sz="2200" dirty="0" err="1" smtClean="0"/>
              <a:t>we</a:t>
            </a:r>
            <a:r>
              <a:rPr lang="es-ES" sz="2200" dirty="0" smtClean="0"/>
              <a:t> </a:t>
            </a:r>
            <a:r>
              <a:rPr lang="en-US" sz="2200" dirty="0" smtClean="0"/>
              <a:t>consolidate</a:t>
            </a:r>
            <a:r>
              <a:rPr lang="es-ES" sz="2200" dirty="0" smtClean="0"/>
              <a:t> as </a:t>
            </a:r>
            <a:r>
              <a:rPr lang="es-ES" sz="2200" dirty="0" err="1" smtClean="0"/>
              <a:t>leaders</a:t>
            </a:r>
            <a:r>
              <a:rPr lang="es-ES" sz="2200" dirty="0" smtClean="0"/>
              <a:t> in </a:t>
            </a:r>
            <a:r>
              <a:rPr lang="es-ES" sz="2200" dirty="0" err="1" smtClean="0"/>
              <a:t>Europe</a:t>
            </a:r>
            <a:r>
              <a:rPr lang="es-ES" sz="2200" dirty="0" smtClean="0"/>
              <a:t>.</a:t>
            </a:r>
            <a:endParaRPr lang="es-ES" sz="2200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6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02105"/>
            <a:ext cx="10515600" cy="5374858"/>
          </a:xfrm>
        </p:spPr>
        <p:txBody>
          <a:bodyPr/>
          <a:lstStyle/>
          <a:p>
            <a:pPr fontAlgn="base"/>
            <a:r>
              <a:rPr lang="es-ES" b="1" dirty="0"/>
              <a:t>2004</a:t>
            </a:r>
            <a:r>
              <a:rPr lang="es-ES" dirty="0"/>
              <a:t>: </a:t>
            </a:r>
            <a:r>
              <a:rPr lang="az-Cyrl-AZ" i="1" dirty="0"/>
              <a:t>Третье поколение семьи </a:t>
            </a:r>
            <a:r>
              <a:rPr lang="es-ES" i="1" dirty="0"/>
              <a:t>Martí </a:t>
            </a:r>
            <a:r>
              <a:rPr lang="az-Cyrl-AZ" i="1" dirty="0"/>
              <a:t>берет на себя управление компанией</a:t>
            </a:r>
            <a:endParaRPr lang="es-ES" i="1" dirty="0"/>
          </a:p>
          <a:p>
            <a:pPr marL="0" indent="0" fontAlgn="base">
              <a:buNone/>
            </a:pPr>
            <a:r>
              <a:rPr lang="es-ES" sz="2000" dirty="0"/>
              <a:t> </a:t>
            </a:r>
            <a:r>
              <a:rPr lang="es-ES" sz="2000" dirty="0" smtClean="0"/>
              <a:t>  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/>
              <a:t>3º </a:t>
            </a:r>
            <a:r>
              <a:rPr lang="es-ES" sz="2000" dirty="0" err="1"/>
              <a:t>generation</a:t>
            </a:r>
            <a:r>
              <a:rPr lang="es-ES" sz="2000" dirty="0"/>
              <a:t> of </a:t>
            </a:r>
            <a:r>
              <a:rPr lang="es-ES" sz="2000" dirty="0" err="1"/>
              <a:t>the</a:t>
            </a:r>
            <a:r>
              <a:rPr lang="es-ES" sz="2000" dirty="0"/>
              <a:t> Martí </a:t>
            </a:r>
            <a:r>
              <a:rPr lang="es-ES" sz="2000" dirty="0" err="1"/>
              <a:t>family</a:t>
            </a:r>
            <a:r>
              <a:rPr lang="es-ES" sz="2000" dirty="0"/>
              <a:t> </a:t>
            </a:r>
            <a:r>
              <a:rPr lang="es-ES" sz="2000" dirty="0" err="1"/>
              <a:t>assumes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direction</a:t>
            </a:r>
            <a:r>
              <a:rPr lang="es-ES" sz="2000" dirty="0"/>
              <a:t> of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company</a:t>
            </a:r>
            <a:endParaRPr lang="es-ES" sz="2000" dirty="0"/>
          </a:p>
          <a:p>
            <a:pPr fontAlgn="base"/>
            <a:r>
              <a:rPr lang="es-ES" b="1" dirty="0"/>
              <a:t>2008</a:t>
            </a:r>
            <a:r>
              <a:rPr lang="es-ES" dirty="0"/>
              <a:t>: </a:t>
            </a:r>
            <a:r>
              <a:rPr lang="az-Cyrl-AZ" i="1" dirty="0"/>
              <a:t>Экспорт составляет более 50% от оборота</a:t>
            </a:r>
            <a:endParaRPr lang="es-ES" i="1" dirty="0"/>
          </a:p>
          <a:p>
            <a:pPr marL="0" indent="0" fontAlgn="base">
              <a:buNone/>
            </a:pPr>
            <a:r>
              <a:rPr lang="es-ES" sz="2000" dirty="0" smtClean="0"/>
              <a:t>    International </a:t>
            </a:r>
            <a:r>
              <a:rPr lang="es-ES" sz="2000" dirty="0"/>
              <a:t>sales </a:t>
            </a:r>
            <a:r>
              <a:rPr lang="es-ES" sz="2000" dirty="0" err="1"/>
              <a:t>represents</a:t>
            </a:r>
            <a:r>
              <a:rPr lang="es-ES" sz="2000" dirty="0"/>
              <a:t> more </a:t>
            </a:r>
            <a:r>
              <a:rPr lang="es-ES" sz="2000" dirty="0" err="1"/>
              <a:t>that</a:t>
            </a:r>
            <a:r>
              <a:rPr lang="es-ES" sz="2000" dirty="0"/>
              <a:t> 50% of </a:t>
            </a:r>
            <a:r>
              <a:rPr lang="es-ES" sz="2000" dirty="0" err="1"/>
              <a:t>our</a:t>
            </a:r>
            <a:r>
              <a:rPr lang="es-ES" sz="2000" dirty="0"/>
              <a:t> </a:t>
            </a:r>
            <a:r>
              <a:rPr lang="es-ES" sz="2000" dirty="0" err="1"/>
              <a:t>revenue</a:t>
            </a:r>
            <a:r>
              <a:rPr lang="es-ES" sz="2000" dirty="0"/>
              <a:t>.</a:t>
            </a:r>
          </a:p>
          <a:p>
            <a:pPr fontAlgn="base"/>
            <a:r>
              <a:rPr lang="es-ES" b="1" dirty="0"/>
              <a:t>2013</a:t>
            </a:r>
            <a:r>
              <a:rPr lang="es-ES" dirty="0"/>
              <a:t>: </a:t>
            </a:r>
            <a:r>
              <a:rPr lang="az-Cyrl-AZ" i="1" dirty="0"/>
              <a:t>Входит в каталог коллекции швейцарской вышивкой и гипюра</a:t>
            </a:r>
            <a:endParaRPr lang="es-ES" i="1" dirty="0"/>
          </a:p>
          <a:p>
            <a:pPr marL="0" indent="0" fontAlgn="base">
              <a:buNone/>
            </a:pPr>
            <a:r>
              <a:rPr lang="es-ES" sz="2000" dirty="0" smtClean="0"/>
              <a:t>    </a:t>
            </a:r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s-ES" sz="2000" dirty="0" err="1"/>
              <a:t>include</a:t>
            </a:r>
            <a:r>
              <a:rPr lang="es-ES" sz="2000" dirty="0"/>
              <a:t> in stock </a:t>
            </a:r>
            <a:r>
              <a:rPr lang="es-ES" sz="2000" dirty="0" err="1"/>
              <a:t>Swiss</a:t>
            </a:r>
            <a:r>
              <a:rPr lang="es-ES" sz="2000" dirty="0"/>
              <a:t> </a:t>
            </a:r>
            <a:r>
              <a:rPr lang="es-ES" sz="2000" dirty="0" err="1"/>
              <a:t>embroideries</a:t>
            </a:r>
            <a:r>
              <a:rPr lang="es-ES" sz="2000" dirty="0"/>
              <a:t> and Guipures </a:t>
            </a:r>
            <a:r>
              <a:rPr lang="es-ES" sz="2000" dirty="0" err="1"/>
              <a:t>to</a:t>
            </a:r>
            <a:r>
              <a:rPr lang="es-ES" sz="2000" dirty="0"/>
              <a:t> </a:t>
            </a:r>
            <a:r>
              <a:rPr lang="es-ES" sz="2000" dirty="0" err="1"/>
              <a:t>our</a:t>
            </a:r>
            <a:r>
              <a:rPr lang="es-ES" sz="2000" dirty="0"/>
              <a:t> catalogues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5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u="sng" dirty="0">
                <a:solidFill>
                  <a:srgbClr val="DDCB8B"/>
                </a:solidFill>
              </a:rPr>
              <a:t>Структура рынка</a:t>
            </a:r>
            <a:r>
              <a:rPr lang="es-ES" b="1" dirty="0">
                <a:solidFill>
                  <a:srgbClr val="DDCB8B"/>
                </a:solidFill>
              </a:rPr>
              <a:t> </a:t>
            </a:r>
            <a:r>
              <a:rPr lang="es-ES" sz="2800" b="1" dirty="0">
                <a:solidFill>
                  <a:srgbClr val="DDCB8B"/>
                </a:solidFill>
              </a:rPr>
              <a:t>/ </a:t>
            </a:r>
            <a:r>
              <a:rPr lang="es-ES" sz="2800" b="1" u="sng" dirty="0" err="1" smtClean="0">
                <a:solidFill>
                  <a:srgbClr val="DDCB8B"/>
                </a:solidFill>
              </a:rPr>
              <a:t>Market</a:t>
            </a:r>
            <a:r>
              <a:rPr lang="es-ES" sz="2800" b="1" u="sng" dirty="0" smtClean="0">
                <a:solidFill>
                  <a:srgbClr val="DDCB8B"/>
                </a:solidFill>
              </a:rPr>
              <a:t> </a:t>
            </a:r>
            <a:r>
              <a:rPr lang="es-ES" sz="2800" b="1" u="sng" dirty="0" err="1" smtClean="0">
                <a:solidFill>
                  <a:srgbClr val="DDCB8B"/>
                </a:solidFill>
              </a:rPr>
              <a:t>Structure</a:t>
            </a:r>
            <a:endParaRPr lang="es-ES" b="1" u="sng" dirty="0">
              <a:solidFill>
                <a:srgbClr val="DDCB8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 smtClean="0"/>
              <a:t>Галантерея</a:t>
            </a:r>
            <a:r>
              <a:rPr lang="es-ES" dirty="0" smtClean="0"/>
              <a:t> </a:t>
            </a:r>
            <a:r>
              <a:rPr lang="az-Cyrl-AZ" dirty="0" smtClean="0"/>
              <a:t>промышленность</a:t>
            </a:r>
            <a:endParaRPr lang="es-ES" dirty="0" smtClean="0"/>
          </a:p>
          <a:p>
            <a:pPr marL="0" indent="0">
              <a:buNone/>
            </a:pPr>
            <a:r>
              <a:rPr lang="es-ES" sz="2000" dirty="0" smtClean="0"/>
              <a:t>    HABERDASHERY INDUSTRY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az-Cyrl-AZ" i="1" dirty="0" smtClean="0"/>
              <a:t>Портные</a:t>
            </a:r>
            <a:endParaRPr lang="es-ES" i="1" dirty="0" smtClean="0"/>
          </a:p>
          <a:p>
            <a:pPr marL="0" indent="0">
              <a:buNone/>
            </a:pPr>
            <a:r>
              <a:rPr lang="es-ES" sz="2000" dirty="0" smtClean="0"/>
              <a:t>    GARMENT MANUFACTURERS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az-Cyrl-AZ" i="1" dirty="0"/>
              <a:t>Бренды нижнего белья</a:t>
            </a:r>
            <a:endParaRPr lang="es-ES" dirty="0"/>
          </a:p>
          <a:p>
            <a:pPr marL="0" indent="0">
              <a:buNone/>
            </a:pPr>
            <a:r>
              <a:rPr lang="es-ES" sz="2000" dirty="0" smtClean="0"/>
              <a:t>    LINGERIE BRANDS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9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b="1" u="sng" dirty="0">
                <a:solidFill>
                  <a:srgbClr val="DDCB8B"/>
                </a:solidFill>
              </a:rPr>
              <a:t>Наша коллекция</a:t>
            </a:r>
            <a:r>
              <a:rPr lang="es-ES" b="1" dirty="0">
                <a:solidFill>
                  <a:srgbClr val="DDCB8B"/>
                </a:solidFill>
              </a:rPr>
              <a:t> </a:t>
            </a:r>
            <a:r>
              <a:rPr lang="es-ES" sz="2800" b="1" dirty="0">
                <a:solidFill>
                  <a:srgbClr val="DDCB8B"/>
                </a:solidFill>
              </a:rPr>
              <a:t>/ </a:t>
            </a:r>
            <a:r>
              <a:rPr lang="es-ES" sz="2800" b="1" u="sng" dirty="0" err="1" smtClean="0">
                <a:solidFill>
                  <a:srgbClr val="DDCB8B"/>
                </a:solidFill>
              </a:rPr>
              <a:t>Our</a:t>
            </a:r>
            <a:r>
              <a:rPr lang="es-ES" sz="2800" b="1" u="sng" dirty="0" smtClean="0">
                <a:solidFill>
                  <a:srgbClr val="DDCB8B"/>
                </a:solidFill>
              </a:rPr>
              <a:t> </a:t>
            </a:r>
            <a:r>
              <a:rPr lang="es-ES" sz="2800" b="1" u="sng" dirty="0" err="1" smtClean="0">
                <a:solidFill>
                  <a:srgbClr val="DDCB8B"/>
                </a:solidFill>
              </a:rPr>
              <a:t>Collection</a:t>
            </a:r>
            <a:endParaRPr lang="es-ES" sz="2800" b="1" u="sng" dirty="0">
              <a:solidFill>
                <a:srgbClr val="DDCB8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z-Cyrl-AZ" i="1" dirty="0"/>
              <a:t>Семь лет назад наша коллекция состояла из плетённых кружев из 100% хлопка в цветах белый и охры</a:t>
            </a:r>
            <a:r>
              <a:rPr lang="az-Cyrl-AZ" i="1" dirty="0" smtClean="0"/>
              <a:t>.</a:t>
            </a:r>
            <a:endParaRPr lang="es-ES" i="1" dirty="0" smtClean="0"/>
          </a:p>
          <a:p>
            <a:pPr marL="0" indent="0">
              <a:buNone/>
            </a:pPr>
            <a:r>
              <a:rPr lang="es-ES" sz="2000" dirty="0" smtClean="0"/>
              <a:t>7 </a:t>
            </a:r>
            <a:r>
              <a:rPr lang="es-ES" sz="2000" dirty="0" err="1" smtClean="0"/>
              <a:t>years</a:t>
            </a:r>
            <a:r>
              <a:rPr lang="es-ES" sz="2000" dirty="0" smtClean="0"/>
              <a:t> </a:t>
            </a:r>
            <a:r>
              <a:rPr lang="es-ES" sz="2000" dirty="0" err="1" smtClean="0"/>
              <a:t>ago</a:t>
            </a:r>
            <a:r>
              <a:rPr lang="es-ES" sz="2000" dirty="0" smtClean="0"/>
              <a:t> </a:t>
            </a:r>
            <a:r>
              <a:rPr lang="es-ES" sz="2000" dirty="0" err="1" smtClean="0"/>
              <a:t>our</a:t>
            </a:r>
            <a:r>
              <a:rPr lang="es-ES" sz="2000" dirty="0" smtClean="0"/>
              <a:t> </a:t>
            </a:r>
            <a:r>
              <a:rPr lang="es-ES" sz="2000" dirty="0" err="1" smtClean="0"/>
              <a:t>collection</a:t>
            </a:r>
            <a:r>
              <a:rPr lang="es-ES" sz="2000" dirty="0" smtClean="0"/>
              <a:t> </a:t>
            </a:r>
            <a:r>
              <a:rPr lang="es-ES" sz="2000" dirty="0" err="1" smtClean="0"/>
              <a:t>was</a:t>
            </a:r>
            <a:r>
              <a:rPr lang="es-ES" sz="2000" dirty="0" smtClean="0"/>
              <a:t> </a:t>
            </a:r>
            <a:r>
              <a:rPr lang="es-ES" sz="2000" dirty="0" err="1" smtClean="0"/>
              <a:t>composed</a:t>
            </a:r>
            <a:r>
              <a:rPr lang="es-ES" sz="2000" dirty="0" smtClean="0"/>
              <a:t> of 100% </a:t>
            </a:r>
            <a:r>
              <a:rPr lang="es-ES" sz="2000" dirty="0" err="1" smtClean="0"/>
              <a:t>cotton</a:t>
            </a:r>
            <a:r>
              <a:rPr lang="es-ES" sz="2000" dirty="0" smtClean="0"/>
              <a:t> laces in White, Champagne &amp; </a:t>
            </a:r>
            <a:r>
              <a:rPr lang="es-ES" sz="2000" dirty="0" err="1" smtClean="0"/>
              <a:t>Ecru</a:t>
            </a:r>
            <a:r>
              <a:rPr lang="es-ES" sz="2000" dirty="0" smtClean="0"/>
              <a:t> </a:t>
            </a:r>
            <a:r>
              <a:rPr lang="es-ES" sz="2000" dirty="0" err="1" smtClean="0"/>
              <a:t>colors</a:t>
            </a:r>
            <a:r>
              <a:rPr lang="es-ES" sz="2000" dirty="0"/>
              <a:t>.</a:t>
            </a:r>
            <a:endParaRPr lang="es-ES" sz="2000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494677"/>
            <a:ext cx="3181794" cy="18004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792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653" y="473343"/>
            <a:ext cx="10515600" cy="56054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z-Cyrl-AZ" sz="4400" b="1" u="sng" dirty="0">
                <a:solidFill>
                  <a:srgbClr val="DDCB8B"/>
                </a:solidFill>
                <a:latin typeface="+mj-lt"/>
                <a:ea typeface="+mj-ea"/>
                <a:cs typeface="+mj-cs"/>
              </a:rPr>
              <a:t>Наша нынешний коллекция</a:t>
            </a:r>
            <a:r>
              <a:rPr lang="es-ES" sz="4400" b="1" u="sng" dirty="0">
                <a:solidFill>
                  <a:srgbClr val="DDCB8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000" b="1" u="sng" dirty="0">
                <a:solidFill>
                  <a:srgbClr val="DDCB8B"/>
                </a:solidFill>
                <a:latin typeface="+mj-lt"/>
                <a:ea typeface="+mj-ea"/>
                <a:cs typeface="+mj-cs"/>
              </a:rPr>
              <a:t>/ </a:t>
            </a:r>
            <a:r>
              <a:rPr lang="es-ES" sz="3000" b="1" u="sng" dirty="0" err="1" smtClean="0">
                <a:solidFill>
                  <a:srgbClr val="DDCB8B"/>
                </a:solidFill>
                <a:latin typeface="+mj-lt"/>
                <a:ea typeface="+mj-ea"/>
                <a:cs typeface="+mj-cs"/>
              </a:rPr>
              <a:t>Our</a:t>
            </a:r>
            <a:r>
              <a:rPr lang="es-ES" sz="3000" b="1" u="sng" dirty="0" smtClean="0">
                <a:solidFill>
                  <a:srgbClr val="DDCB8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000" b="1" u="sng" dirty="0" err="1" smtClean="0">
                <a:solidFill>
                  <a:srgbClr val="DDCB8B"/>
                </a:solidFill>
                <a:latin typeface="+mj-lt"/>
                <a:ea typeface="+mj-ea"/>
                <a:cs typeface="+mj-cs"/>
              </a:rPr>
              <a:t>Current</a:t>
            </a:r>
            <a:r>
              <a:rPr lang="es-ES" sz="3000" b="1" u="sng" dirty="0" smtClean="0">
                <a:solidFill>
                  <a:srgbClr val="DDCB8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000" b="1" u="sng" dirty="0" err="1" smtClean="0">
                <a:solidFill>
                  <a:srgbClr val="DDCB8B"/>
                </a:solidFill>
                <a:latin typeface="+mj-lt"/>
                <a:ea typeface="+mj-ea"/>
                <a:cs typeface="+mj-cs"/>
              </a:rPr>
              <a:t>Collection</a:t>
            </a:r>
            <a:endParaRPr lang="es-ES" sz="3000" b="1" u="sng" dirty="0">
              <a:solidFill>
                <a:srgbClr val="DDCB8B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s-ES" dirty="0"/>
          </a:p>
          <a:p>
            <a:r>
              <a:rPr lang="az-Cyrl-AZ" i="1" dirty="0" smtClean="0"/>
              <a:t>мерсеризированный шампань</a:t>
            </a:r>
            <a:endParaRPr lang="es-ES" dirty="0" smtClean="0"/>
          </a:p>
          <a:p>
            <a:r>
              <a:rPr lang="az-Cyrl-AZ" i="1" dirty="0" smtClean="0"/>
              <a:t>Грубые </a:t>
            </a:r>
            <a:r>
              <a:rPr lang="az-Cyrl-AZ" i="1" dirty="0"/>
              <a:t>хлопковые </a:t>
            </a:r>
            <a:r>
              <a:rPr lang="az-Cyrl-AZ" i="1" dirty="0" smtClean="0"/>
              <a:t>кружева</a:t>
            </a:r>
            <a:endParaRPr lang="es-ES" dirty="0" smtClean="0"/>
          </a:p>
          <a:p>
            <a:r>
              <a:rPr lang="az-Cyrl-AZ" i="1" dirty="0" smtClean="0"/>
              <a:t>Цветные </a:t>
            </a:r>
            <a:r>
              <a:rPr lang="az-Cyrl-AZ" i="1" dirty="0"/>
              <a:t>хлопковые </a:t>
            </a:r>
            <a:r>
              <a:rPr lang="az-Cyrl-AZ" i="1" dirty="0" smtClean="0"/>
              <a:t>кружева</a:t>
            </a:r>
            <a:r>
              <a:rPr lang="es-ES" i="1" dirty="0" smtClean="0"/>
              <a:t> </a:t>
            </a:r>
            <a:r>
              <a:rPr lang="az-Cyrl-AZ" i="1" dirty="0" smtClean="0"/>
              <a:t>(</a:t>
            </a:r>
            <a:r>
              <a:rPr lang="es-ES" i="1" dirty="0" smtClean="0"/>
              <a:t>3</a:t>
            </a:r>
            <a:r>
              <a:rPr lang="az-Cyrl-AZ" i="1" dirty="0" smtClean="0"/>
              <a:t>0 цветов)</a:t>
            </a:r>
            <a:endParaRPr lang="es-ES" dirty="0" smtClean="0"/>
          </a:p>
          <a:p>
            <a:r>
              <a:rPr lang="az-Cyrl-AZ" i="1" dirty="0" smtClean="0"/>
              <a:t>Кружева </a:t>
            </a:r>
            <a:r>
              <a:rPr lang="az-Cyrl-AZ" i="1" dirty="0"/>
              <a:t>фантазия (комбинирование пряжи и </a:t>
            </a:r>
            <a:r>
              <a:rPr lang="az-Cyrl-AZ" i="1" dirty="0" smtClean="0"/>
              <a:t>цветов)</a:t>
            </a:r>
            <a:endParaRPr lang="es-ES" dirty="0" smtClean="0"/>
          </a:p>
          <a:p>
            <a:r>
              <a:rPr lang="az-Cyrl-AZ" i="1" dirty="0" smtClean="0"/>
              <a:t>Цветные </a:t>
            </a:r>
            <a:r>
              <a:rPr lang="az-Cyrl-AZ" i="1" dirty="0"/>
              <a:t>вышивания (хлопок, гипюр и </a:t>
            </a:r>
            <a:r>
              <a:rPr lang="az-Cyrl-AZ" i="1" dirty="0" smtClean="0"/>
              <a:t>тюль)</a:t>
            </a:r>
            <a:endParaRPr lang="es-ES" dirty="0" smtClean="0"/>
          </a:p>
          <a:p>
            <a:r>
              <a:rPr lang="az-Cyrl-AZ" i="1" dirty="0" smtClean="0"/>
              <a:t>Акриловые кружева</a:t>
            </a:r>
            <a:endParaRPr lang="es-ES" dirty="0" smtClean="0"/>
          </a:p>
          <a:p>
            <a:r>
              <a:rPr lang="az-Cyrl-AZ" i="1" dirty="0" smtClean="0"/>
              <a:t>Полиэстерные </a:t>
            </a:r>
            <a:r>
              <a:rPr lang="az-Cyrl-AZ" i="1" dirty="0"/>
              <a:t>кружева (80 цветов)</a:t>
            </a:r>
            <a:r>
              <a:rPr lang="az-Cyrl-AZ" dirty="0"/>
              <a:t/>
            </a:r>
            <a:br>
              <a:rPr lang="az-Cyrl-AZ" dirty="0"/>
            </a:br>
            <a:endParaRPr lang="es-ES" dirty="0"/>
          </a:p>
          <a:p>
            <a:pPr marL="0" indent="0">
              <a:buNone/>
            </a:pPr>
            <a:r>
              <a:rPr lang="az-Cyrl-AZ" i="1" dirty="0"/>
              <a:t>Состоит из более чем 2800 наименований</a:t>
            </a:r>
            <a:endParaRPr lang="es-ES" dirty="0"/>
          </a:p>
          <a:p>
            <a:pPr marL="0" indent="0">
              <a:buNone/>
            </a:pPr>
            <a:r>
              <a:rPr lang="es-ES" sz="2200" dirty="0" smtClean="0"/>
              <a:t>IT HAS 2.800 DIFFERENT ITEMS</a:t>
            </a:r>
            <a:endParaRPr lang="es-ES" sz="2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4249" y="0"/>
            <a:ext cx="1007751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1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632</Words>
  <Application>Microsoft Office PowerPoint</Application>
  <PresentationFormat>Произвольный</PresentationFormat>
  <Paragraphs>116</Paragraphs>
  <Slides>29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Tema de Office</vt:lpstr>
      <vt:lpstr>Слайд 1</vt:lpstr>
      <vt:lpstr>Факты / Facts</vt:lpstr>
      <vt:lpstr>Слайд 3</vt:lpstr>
      <vt:lpstr>Слайд 4</vt:lpstr>
      <vt:lpstr>Краткая история / Brief History</vt:lpstr>
      <vt:lpstr>Слайд 6</vt:lpstr>
      <vt:lpstr>Структура рынка / Market Structure</vt:lpstr>
      <vt:lpstr>Наша коллекция / Our Collection</vt:lpstr>
      <vt:lpstr>Слайд 9</vt:lpstr>
      <vt:lpstr>Слайд 10</vt:lpstr>
      <vt:lpstr>В наличии / Stock</vt:lpstr>
      <vt:lpstr>Контроль качества / Control de Calidad</vt:lpstr>
      <vt:lpstr>Слайд 13</vt:lpstr>
      <vt:lpstr>Слайд 14</vt:lpstr>
      <vt:lpstr>Слайд 15</vt:lpstr>
      <vt:lpstr>Сертификация / Certification</vt:lpstr>
      <vt:lpstr>Производство / Production</vt:lpstr>
      <vt:lpstr>Слайд 18</vt:lpstr>
      <vt:lpstr>Слайд 19</vt:lpstr>
      <vt:lpstr>Слайд 20</vt:lpstr>
      <vt:lpstr>Дизайн / Design</vt:lpstr>
      <vt:lpstr>Слайд 22</vt:lpstr>
      <vt:lpstr>Слайд 23</vt:lpstr>
      <vt:lpstr>Тенденции / Trend</vt:lpstr>
      <vt:lpstr>IEBOSA</vt:lpstr>
      <vt:lpstr>Выделяющиеся продукция из коллекции 2016 года / Collection 2016 Highligts</vt:lpstr>
      <vt:lpstr>Слайд 27</vt:lpstr>
      <vt:lpstr>Слайд 28</vt:lpstr>
      <vt:lpstr>СПАСИБО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Budeisky</dc:creator>
  <cp:lastModifiedBy>nesterova.n</cp:lastModifiedBy>
  <cp:revision>55</cp:revision>
  <dcterms:created xsi:type="dcterms:W3CDTF">2015-10-31T10:56:44Z</dcterms:created>
  <dcterms:modified xsi:type="dcterms:W3CDTF">2015-11-03T07:28:37Z</dcterms:modified>
</cp:coreProperties>
</file>