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9" r:id="rId4"/>
    <p:sldId id="257" r:id="rId5"/>
    <p:sldId id="258" r:id="rId6"/>
    <p:sldId id="270" r:id="rId7"/>
    <p:sldId id="271" r:id="rId8"/>
    <p:sldId id="272" r:id="rId9"/>
    <p:sldId id="273" r:id="rId10"/>
    <p:sldId id="259" r:id="rId11"/>
    <p:sldId id="260" r:id="rId12"/>
    <p:sldId id="262" r:id="rId13"/>
    <p:sldId id="263" r:id="rId14"/>
  </p:sldIdLst>
  <p:sldSz cx="10679113" cy="7569200"/>
  <p:notesSz cx="6858000" cy="9144000"/>
  <p:defaultTextStyle>
    <a:defPPr>
      <a:defRPr lang="en-US"/>
    </a:defPPr>
    <a:lvl1pPr marL="0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8028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6056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4084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2112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90140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8168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6196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4224" algn="l" defTabSz="99605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434" y="-90"/>
      </p:cViewPr>
      <p:guideLst>
        <p:guide orient="horz" pos="2384"/>
        <p:guide pos="3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934" y="2351360"/>
            <a:ext cx="9077246" cy="16224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870" y="4289213"/>
            <a:ext cx="7475379" cy="19343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8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6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4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2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9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6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4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030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556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7553" y="303121"/>
            <a:ext cx="2603034" cy="645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455" y="303121"/>
            <a:ext cx="7631117" cy="645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0895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1315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577" y="4863915"/>
            <a:ext cx="9077246" cy="150332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577" y="3208151"/>
            <a:ext cx="9077246" cy="165576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80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60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40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21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9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81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6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42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3293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455" y="1766149"/>
            <a:ext cx="5117075" cy="499532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3516" y="1766149"/>
            <a:ext cx="5117075" cy="499532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0506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56" y="303119"/>
            <a:ext cx="9611202" cy="126153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956" y="1694310"/>
            <a:ext cx="4718462" cy="70610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8028" indent="0">
              <a:buNone/>
              <a:defRPr sz="2200" b="1"/>
            </a:lvl2pPr>
            <a:lvl3pPr marL="996056" indent="0">
              <a:buNone/>
              <a:defRPr sz="2000" b="1"/>
            </a:lvl3pPr>
            <a:lvl4pPr marL="1494084" indent="0">
              <a:buNone/>
              <a:defRPr sz="1700" b="1"/>
            </a:lvl4pPr>
            <a:lvl5pPr marL="1992112" indent="0">
              <a:buNone/>
              <a:defRPr sz="1700" b="1"/>
            </a:lvl5pPr>
            <a:lvl6pPr marL="2490140" indent="0">
              <a:buNone/>
              <a:defRPr sz="1700" b="1"/>
            </a:lvl6pPr>
            <a:lvl7pPr marL="2988168" indent="0">
              <a:buNone/>
              <a:defRPr sz="1700" b="1"/>
            </a:lvl7pPr>
            <a:lvl8pPr marL="3486196" indent="0">
              <a:buNone/>
              <a:defRPr sz="1700" b="1"/>
            </a:lvl8pPr>
            <a:lvl9pPr marL="398422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956" y="2400419"/>
            <a:ext cx="4718462" cy="43610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4843" y="1694310"/>
            <a:ext cx="4720317" cy="70610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8028" indent="0">
              <a:buNone/>
              <a:defRPr sz="2200" b="1"/>
            </a:lvl2pPr>
            <a:lvl3pPr marL="996056" indent="0">
              <a:buNone/>
              <a:defRPr sz="2000" b="1"/>
            </a:lvl3pPr>
            <a:lvl4pPr marL="1494084" indent="0">
              <a:buNone/>
              <a:defRPr sz="1700" b="1"/>
            </a:lvl4pPr>
            <a:lvl5pPr marL="1992112" indent="0">
              <a:buNone/>
              <a:defRPr sz="1700" b="1"/>
            </a:lvl5pPr>
            <a:lvl6pPr marL="2490140" indent="0">
              <a:buNone/>
              <a:defRPr sz="1700" b="1"/>
            </a:lvl6pPr>
            <a:lvl7pPr marL="2988168" indent="0">
              <a:buNone/>
              <a:defRPr sz="1700" b="1"/>
            </a:lvl7pPr>
            <a:lvl8pPr marL="3486196" indent="0">
              <a:buNone/>
              <a:defRPr sz="1700" b="1"/>
            </a:lvl8pPr>
            <a:lvl9pPr marL="398422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4843" y="2400419"/>
            <a:ext cx="4720317" cy="43610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7397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1715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495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59" y="301366"/>
            <a:ext cx="3513355" cy="128255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240" y="301369"/>
            <a:ext cx="5969921" cy="646010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959" y="1583927"/>
            <a:ext cx="3513355" cy="5177544"/>
          </a:xfrm>
        </p:spPr>
        <p:txBody>
          <a:bodyPr/>
          <a:lstStyle>
            <a:lvl1pPr marL="0" indent="0">
              <a:buNone/>
              <a:defRPr sz="1500"/>
            </a:lvl1pPr>
            <a:lvl2pPr marL="498028" indent="0">
              <a:buNone/>
              <a:defRPr sz="1300"/>
            </a:lvl2pPr>
            <a:lvl3pPr marL="996056" indent="0">
              <a:buNone/>
              <a:defRPr sz="1100"/>
            </a:lvl3pPr>
            <a:lvl4pPr marL="1494084" indent="0">
              <a:buNone/>
              <a:defRPr sz="1000"/>
            </a:lvl4pPr>
            <a:lvl5pPr marL="1992112" indent="0">
              <a:buNone/>
              <a:defRPr sz="1000"/>
            </a:lvl5pPr>
            <a:lvl6pPr marL="2490140" indent="0">
              <a:buNone/>
              <a:defRPr sz="1000"/>
            </a:lvl6pPr>
            <a:lvl7pPr marL="2988168" indent="0">
              <a:buNone/>
              <a:defRPr sz="1000"/>
            </a:lvl7pPr>
            <a:lvl8pPr marL="3486196" indent="0">
              <a:buNone/>
              <a:defRPr sz="1000"/>
            </a:lvl8pPr>
            <a:lvl9pPr marL="39842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2365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180" y="5298441"/>
            <a:ext cx="6407468" cy="62551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3180" y="676324"/>
            <a:ext cx="6407468" cy="4541520"/>
          </a:xfrm>
        </p:spPr>
        <p:txBody>
          <a:bodyPr/>
          <a:lstStyle>
            <a:lvl1pPr marL="0" indent="0">
              <a:buNone/>
              <a:defRPr sz="3500"/>
            </a:lvl1pPr>
            <a:lvl2pPr marL="498028" indent="0">
              <a:buNone/>
              <a:defRPr sz="3100"/>
            </a:lvl2pPr>
            <a:lvl3pPr marL="996056" indent="0">
              <a:buNone/>
              <a:defRPr sz="2600"/>
            </a:lvl3pPr>
            <a:lvl4pPr marL="1494084" indent="0">
              <a:buNone/>
              <a:defRPr sz="2200"/>
            </a:lvl4pPr>
            <a:lvl5pPr marL="1992112" indent="0">
              <a:buNone/>
              <a:defRPr sz="2200"/>
            </a:lvl5pPr>
            <a:lvl6pPr marL="2490140" indent="0">
              <a:buNone/>
              <a:defRPr sz="2200"/>
            </a:lvl6pPr>
            <a:lvl7pPr marL="2988168" indent="0">
              <a:buNone/>
              <a:defRPr sz="2200"/>
            </a:lvl7pPr>
            <a:lvl8pPr marL="3486196" indent="0">
              <a:buNone/>
              <a:defRPr sz="2200"/>
            </a:lvl8pPr>
            <a:lvl9pPr marL="3984224" indent="0">
              <a:buNone/>
              <a:defRPr sz="22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3180" y="5923952"/>
            <a:ext cx="6407468" cy="888329"/>
          </a:xfrm>
        </p:spPr>
        <p:txBody>
          <a:bodyPr/>
          <a:lstStyle>
            <a:lvl1pPr marL="0" indent="0">
              <a:buNone/>
              <a:defRPr sz="1500"/>
            </a:lvl1pPr>
            <a:lvl2pPr marL="498028" indent="0">
              <a:buNone/>
              <a:defRPr sz="1300"/>
            </a:lvl2pPr>
            <a:lvl3pPr marL="996056" indent="0">
              <a:buNone/>
              <a:defRPr sz="1100"/>
            </a:lvl3pPr>
            <a:lvl4pPr marL="1494084" indent="0">
              <a:buNone/>
              <a:defRPr sz="1000"/>
            </a:lvl4pPr>
            <a:lvl5pPr marL="1992112" indent="0">
              <a:buNone/>
              <a:defRPr sz="1000"/>
            </a:lvl5pPr>
            <a:lvl6pPr marL="2490140" indent="0">
              <a:buNone/>
              <a:defRPr sz="1000"/>
            </a:lvl6pPr>
            <a:lvl7pPr marL="2988168" indent="0">
              <a:buNone/>
              <a:defRPr sz="1000"/>
            </a:lvl7pPr>
            <a:lvl8pPr marL="3486196" indent="0">
              <a:buNone/>
              <a:defRPr sz="1000"/>
            </a:lvl8pPr>
            <a:lvl9pPr marL="39842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35279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956" y="303119"/>
            <a:ext cx="9611202" cy="1261534"/>
          </a:xfrm>
          <a:prstGeom prst="rect">
            <a:avLst/>
          </a:prstGeom>
        </p:spPr>
        <p:txBody>
          <a:bodyPr vert="horz" lIns="99606" tIns="49803" rIns="99606" bIns="498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956" y="1766149"/>
            <a:ext cx="9611202" cy="4995323"/>
          </a:xfrm>
          <a:prstGeom prst="rect">
            <a:avLst/>
          </a:prstGeom>
        </p:spPr>
        <p:txBody>
          <a:bodyPr vert="horz" lIns="99606" tIns="49803" rIns="99606" bIns="498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3959" y="7015530"/>
            <a:ext cx="2491793" cy="402990"/>
          </a:xfrm>
          <a:prstGeom prst="rect">
            <a:avLst/>
          </a:prstGeom>
        </p:spPr>
        <p:txBody>
          <a:bodyPr vert="horz" lIns="99606" tIns="49803" rIns="99606" bIns="4980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62E10-154B-4C67-B44E-470DCEA196E5}" type="datetimeFigureOut">
              <a:rPr lang="en-GB" smtClean="0"/>
              <a:pPr/>
              <a:t>22/09/2015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8700" y="7015530"/>
            <a:ext cx="3381719" cy="402990"/>
          </a:xfrm>
          <a:prstGeom prst="rect">
            <a:avLst/>
          </a:prstGeom>
        </p:spPr>
        <p:txBody>
          <a:bodyPr vert="horz" lIns="99606" tIns="49803" rIns="99606" bIns="4980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3367" y="7015530"/>
            <a:ext cx="2491793" cy="402990"/>
          </a:xfrm>
          <a:prstGeom prst="rect">
            <a:avLst/>
          </a:prstGeom>
        </p:spPr>
        <p:txBody>
          <a:bodyPr vert="horz" lIns="99606" tIns="49803" rIns="99606" bIns="4980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0F3D3-F2E7-4832-BAB3-675181EBAC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3506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6056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521" indent="-373521" algn="l" defTabSz="996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9295" indent="-311267" algn="l" defTabSz="996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45070" indent="-249014" algn="l" defTabSz="996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3098" indent="-249014" algn="l" defTabSz="996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1126" indent="-249014" algn="l" defTabSz="996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9154" indent="-249014" algn="l" defTabSz="996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7182" indent="-249014" algn="l" defTabSz="996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5210" indent="-249014" algn="l" defTabSz="996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3238" indent="-249014" algn="l" defTabSz="996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8028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6056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4084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2112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0140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8168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6196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4224" algn="l" defTabSz="9960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3195335" y="4159105"/>
            <a:ext cx="4301490" cy="457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800" dirty="0" smtClean="0">
                <a:solidFill>
                  <a:srgbClr val="7030A0"/>
                </a:solidFill>
                <a:latin typeface="Love Potion" pitchFamily="50" charset="0"/>
              </a:rPr>
              <a:t>Материалы для </a:t>
            </a:r>
            <a:r>
              <a:rPr lang="ru-RU" sz="2800" dirty="0" err="1" smtClean="0">
                <a:solidFill>
                  <a:srgbClr val="7030A0"/>
                </a:solidFill>
                <a:latin typeface="Love Potion" pitchFamily="50" charset="0"/>
              </a:rPr>
              <a:t>скрапбукинга</a:t>
            </a:r>
            <a:r>
              <a:rPr lang="ru-RU" sz="2800" dirty="0" smtClean="0">
                <a:solidFill>
                  <a:srgbClr val="7030A0"/>
                </a:solidFill>
                <a:latin typeface="Love Potion" pitchFamily="50" charset="0"/>
              </a:rPr>
              <a:t> и </a:t>
            </a:r>
            <a:r>
              <a:rPr lang="ru-RU" sz="2800" dirty="0" err="1" smtClean="0">
                <a:solidFill>
                  <a:srgbClr val="7030A0"/>
                </a:solidFill>
                <a:latin typeface="Love Potion" pitchFamily="50" charset="0"/>
              </a:rPr>
              <a:t>кардмейкинга</a:t>
            </a:r>
            <a:endParaRPr sz="2800" dirty="0">
              <a:solidFill>
                <a:srgbClr val="7030A0"/>
              </a:solidFill>
              <a:latin typeface="Love Potion" pitchFamily="50" charset="0"/>
              <a:cs typeface="Arial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2900182" y="6577680"/>
            <a:ext cx="4892040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en-GB" sz="3200" dirty="0" smtClean="0">
                <a:solidFill>
                  <a:srgbClr val="7030A0"/>
                </a:solidFill>
                <a:latin typeface="Love Potion" pitchFamily="50" charset="0"/>
              </a:rPr>
              <a:t>docrafts.com</a:t>
            </a:r>
            <a:endParaRPr sz="3200" dirty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3285543" y="1729331"/>
            <a:ext cx="4121114" cy="2361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041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Departments\MARKETING\Trade (New)\Customer Support\Company Presenatation\Powerpoint Presentation components\png\docrafts Company Presentation 2014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54"/>
          <a:stretch/>
        </p:blipFill>
        <p:spPr bwMode="auto">
          <a:xfrm>
            <a:off x="-11112" y="1250730"/>
            <a:ext cx="10691812" cy="631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446220" y="1548055"/>
            <a:ext cx="5440680" cy="5697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Love Potion" pitchFamily="50" charset="0"/>
              </a:rPr>
              <a:t>Развитие продукции</a:t>
            </a:r>
            <a:endParaRPr sz="2400" dirty="0">
              <a:solidFill>
                <a:srgbClr val="7030A0"/>
              </a:solidFill>
              <a:latin typeface="Love Potion" pitchFamily="50" charset="0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 marL="12700" marR="198120">
              <a:lnSpc>
                <a:spcPct val="100000"/>
              </a:lnSpc>
            </a:pPr>
            <a:r>
              <a:rPr lang="ru-RU" sz="1800" b="1" spc="-3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Команда профессионалов в области управления, дизайна и контроля качества предоставляет:</a:t>
            </a:r>
            <a:endParaRPr sz="1800" dirty="0">
              <a:latin typeface="Lato" panose="020F0502020204030203" pitchFamily="34" charset="0"/>
              <a:cs typeface="Lato"/>
            </a:endParaRPr>
          </a:p>
          <a:p>
            <a:pPr>
              <a:lnSpc>
                <a:spcPts val="1000"/>
              </a:lnSpc>
            </a:pPr>
            <a:endParaRPr sz="1000" dirty="0">
              <a:latin typeface="Lato" panose="020F0502020204030203" pitchFamily="34" charset="0"/>
            </a:endParaRPr>
          </a:p>
          <a:p>
            <a:pPr>
              <a:lnSpc>
                <a:spcPts val="1100"/>
              </a:lnSpc>
              <a:spcBef>
                <a:spcPts val="60"/>
              </a:spcBef>
            </a:pPr>
            <a:endParaRPr sz="1100" dirty="0">
              <a:latin typeface="Lato" panose="020F0502020204030203" pitchFamily="34" charset="0"/>
            </a:endParaRPr>
          </a:p>
          <a:p>
            <a:pPr marL="12700" marR="38735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Высококачественные базовые коллекции, которые всегда в тренде.</a:t>
            </a:r>
          </a:p>
          <a:p>
            <a:pPr marL="12700" marR="387350">
              <a:lnSpc>
                <a:spcPct val="100000"/>
              </a:lnSpc>
            </a:pPr>
            <a:endParaRPr lang="ru-RU" sz="1800" dirty="0" smtClean="0">
              <a:solidFill>
                <a:srgbClr val="58595B"/>
              </a:solidFill>
              <a:latin typeface="Lato" panose="020F0502020204030203" pitchFamily="34" charset="0"/>
              <a:cs typeface="Lato"/>
            </a:endParaRPr>
          </a:p>
          <a:p>
            <a:pPr marL="12700" marR="38735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Регулярное обновление ассортимента.</a:t>
            </a:r>
            <a:endParaRPr sz="1800" dirty="0">
              <a:latin typeface="Lato" panose="020F0502020204030203" pitchFamily="34" charset="0"/>
              <a:cs typeface="Lato"/>
            </a:endParaRPr>
          </a:p>
          <a:p>
            <a:pPr>
              <a:lnSpc>
                <a:spcPts val="1000"/>
              </a:lnSpc>
            </a:pPr>
            <a:endParaRPr sz="1000" dirty="0">
              <a:latin typeface="Lato" panose="020F0502020204030203" pitchFamily="34" charset="0"/>
            </a:endParaRPr>
          </a:p>
          <a:p>
            <a:pPr>
              <a:lnSpc>
                <a:spcPts val="1100"/>
              </a:lnSpc>
              <a:spcBef>
                <a:spcPts val="59"/>
              </a:spcBef>
            </a:pPr>
            <a:endParaRPr sz="1100" dirty="0">
              <a:latin typeface="Lato" panose="020F0502020204030203" pitchFamily="34" charset="0"/>
            </a:endParaRPr>
          </a:p>
          <a:p>
            <a:pPr marL="12700" marR="12700" indent="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Эксклюзивные бренды торговой марки </a:t>
            </a:r>
            <a:r>
              <a:rPr sz="1800" spc="-9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doc</a:t>
            </a:r>
            <a:r>
              <a:rPr sz="1800" spc="-11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r</a:t>
            </a:r>
            <a:r>
              <a:rPr sz="1800" spc="-55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aft</a:t>
            </a:r>
            <a:r>
              <a:rPr sz="1800" spc="-6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s</a:t>
            </a:r>
            <a:r>
              <a:rPr sz="1800" spc="0" baseline="23148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®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такие как </a:t>
            </a:r>
            <a:r>
              <a:rPr sz="1800" spc="-12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P</a:t>
            </a:r>
            <a:r>
              <a:rPr sz="1800" spc="-6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apermania</a:t>
            </a:r>
            <a:r>
              <a:rPr sz="1800" spc="-6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lang="ru-RU" sz="1800" spc="-6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и</a:t>
            </a:r>
            <a:r>
              <a:rPr sz="1800" spc="-6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sz="1800" spc="-7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Xcu</a:t>
            </a:r>
            <a:r>
              <a:rPr sz="1800" spc="-55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t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.</a:t>
            </a:r>
            <a:endParaRPr sz="1800" dirty="0">
              <a:latin typeface="Lato" panose="020F0502020204030203" pitchFamily="34" charset="0"/>
              <a:cs typeface="Lato"/>
            </a:endParaRPr>
          </a:p>
          <a:p>
            <a:pPr>
              <a:lnSpc>
                <a:spcPts val="1000"/>
              </a:lnSpc>
            </a:pPr>
            <a:endParaRPr sz="1000" dirty="0">
              <a:latin typeface="Lato" panose="020F0502020204030203" pitchFamily="34" charset="0"/>
            </a:endParaRPr>
          </a:p>
          <a:p>
            <a:pPr>
              <a:lnSpc>
                <a:spcPts val="1100"/>
              </a:lnSpc>
              <a:spcBef>
                <a:spcPts val="59"/>
              </a:spcBef>
            </a:pPr>
            <a:endParaRPr sz="1100" dirty="0">
              <a:latin typeface="Lato" panose="020F0502020204030203" pitchFamily="34" charset="0"/>
            </a:endParaRPr>
          </a:p>
          <a:p>
            <a:pPr marL="12700" marR="81788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Вдохновляющие и занимательные идеи и техники на рынке хобби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.</a:t>
            </a:r>
            <a:endParaRPr sz="1800" dirty="0">
              <a:latin typeface="Lato" panose="020F0502020204030203" pitchFamily="34" charset="0"/>
              <a:cs typeface="Lato"/>
            </a:endParaRPr>
          </a:p>
          <a:p>
            <a:pPr>
              <a:lnSpc>
                <a:spcPts val="1000"/>
              </a:lnSpc>
            </a:pPr>
            <a:endParaRPr sz="1000" dirty="0">
              <a:latin typeface="Lato" panose="020F0502020204030203" pitchFamily="34" charset="0"/>
            </a:endParaRPr>
          </a:p>
          <a:p>
            <a:pPr>
              <a:lnSpc>
                <a:spcPts val="1100"/>
              </a:lnSpc>
              <a:spcBef>
                <a:spcPts val="59"/>
              </a:spcBef>
            </a:pPr>
            <a:endParaRPr sz="11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1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Departments\MARKETING\Trade (New)\Customer Support\Company Presenatation\Powerpoint Presentation components\png\docrafts Company Presentation 2014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18"/>
          <a:stretch/>
        </p:blipFill>
        <p:spPr bwMode="auto">
          <a:xfrm>
            <a:off x="-11112" y="1250730"/>
            <a:ext cx="10691812" cy="63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/>
          <p:nvPr/>
        </p:nvSpPr>
        <p:spPr>
          <a:xfrm>
            <a:off x="7015152" y="534199"/>
            <a:ext cx="3232785" cy="346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12"/>
          <p:cNvSpPr/>
          <p:nvPr/>
        </p:nvSpPr>
        <p:spPr>
          <a:xfrm>
            <a:off x="459003" y="6517868"/>
            <a:ext cx="222694" cy="222694"/>
          </a:xfrm>
          <a:custGeom>
            <a:avLst/>
            <a:gdLst/>
            <a:ahLst/>
            <a:cxnLst/>
            <a:rect l="l" t="t" r="r" b="b"/>
            <a:pathLst>
              <a:path w="222694" h="222694">
                <a:moveTo>
                  <a:pt x="222694" y="222694"/>
                </a:moveTo>
                <a:lnTo>
                  <a:pt x="0" y="222694"/>
                </a:lnTo>
                <a:lnTo>
                  <a:pt x="0" y="0"/>
                </a:lnTo>
                <a:lnTo>
                  <a:pt x="222694" y="0"/>
                </a:lnTo>
                <a:lnTo>
                  <a:pt x="222694" y="222694"/>
                </a:lnTo>
                <a:close/>
              </a:path>
            </a:pathLst>
          </a:custGeom>
          <a:solidFill>
            <a:srgbClr val="67329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3"/>
          <p:cNvSpPr txBox="1"/>
          <p:nvPr/>
        </p:nvSpPr>
        <p:spPr>
          <a:xfrm>
            <a:off x="774202" y="5803003"/>
            <a:ext cx="1414780" cy="4199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Love Potion" pitchFamily="50" charset="0"/>
              </a:rPr>
              <a:t>Склад</a:t>
            </a:r>
            <a:endParaRPr lang="en-GB" sz="3200" b="1" dirty="0" smtClean="0">
              <a:solidFill>
                <a:srgbClr val="7030A0"/>
              </a:solidFill>
              <a:latin typeface="Love Potion" pitchFamily="50" charset="0"/>
            </a:endParaRPr>
          </a:p>
        </p:txBody>
      </p:sp>
      <p:sp>
        <p:nvSpPr>
          <p:cNvPr id="8" name="object 14"/>
          <p:cNvSpPr/>
          <p:nvPr/>
        </p:nvSpPr>
        <p:spPr>
          <a:xfrm>
            <a:off x="459003" y="5937643"/>
            <a:ext cx="222694" cy="222694"/>
          </a:xfrm>
          <a:custGeom>
            <a:avLst/>
            <a:gdLst/>
            <a:ahLst/>
            <a:cxnLst/>
            <a:rect l="l" t="t" r="r" b="b"/>
            <a:pathLst>
              <a:path w="222694" h="222694">
                <a:moveTo>
                  <a:pt x="222694" y="222694"/>
                </a:moveTo>
                <a:lnTo>
                  <a:pt x="0" y="222694"/>
                </a:lnTo>
                <a:lnTo>
                  <a:pt x="0" y="0"/>
                </a:lnTo>
                <a:lnTo>
                  <a:pt x="222694" y="0"/>
                </a:lnTo>
                <a:lnTo>
                  <a:pt x="222694" y="222694"/>
                </a:lnTo>
                <a:close/>
              </a:path>
            </a:pathLst>
          </a:custGeom>
          <a:solidFill>
            <a:srgbClr val="C6BA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5"/>
          <p:cNvSpPr txBox="1"/>
          <p:nvPr/>
        </p:nvSpPr>
        <p:spPr>
          <a:xfrm>
            <a:off x="446298" y="1672413"/>
            <a:ext cx="9789802" cy="8108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Love Potion" pitchFamily="50" charset="0"/>
              </a:rPr>
              <a:t>В данный момент мы экспортируем наши товары в 40 стран мира и планируем расширяться дальше.</a:t>
            </a:r>
            <a:endParaRPr sz="3200" dirty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10" name="object 13"/>
          <p:cNvSpPr txBox="1"/>
          <p:nvPr/>
        </p:nvSpPr>
        <p:spPr>
          <a:xfrm>
            <a:off x="774202" y="6375400"/>
            <a:ext cx="3557242" cy="4199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Love Potion" pitchFamily="50" charset="0"/>
              </a:rPr>
              <a:t>Дистрибьюторы</a:t>
            </a:r>
            <a:endParaRPr lang="en-GB" sz="3200" dirty="0" smtClean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  <a:p>
            <a:endParaRPr lang="en-GB" sz="3200" b="1" dirty="0" smtClean="0">
              <a:latin typeface="Love Poti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0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Departments\MARKETING\Trade (New)\Customer Support\Company Presenatation\Powerpoint Presentation components\png\docrafts Company Presentation 2014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93"/>
          <a:stretch/>
        </p:blipFill>
        <p:spPr bwMode="auto">
          <a:xfrm>
            <a:off x="0" y="1261240"/>
            <a:ext cx="10691812" cy="63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446299" y="1548055"/>
            <a:ext cx="4615180" cy="38207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  <a:latin typeface="Love Potion" pitchFamily="50" charset="0"/>
              </a:rPr>
              <a:t>Журнал </a:t>
            </a:r>
            <a:r>
              <a:rPr lang="en-GB" sz="3200" b="1" dirty="0" smtClean="0">
                <a:solidFill>
                  <a:srgbClr val="7030A0"/>
                </a:solidFill>
                <a:latin typeface="Love Potion" pitchFamily="50" charset="0"/>
              </a:rPr>
              <a:t>Creativity</a:t>
            </a:r>
            <a:endParaRPr sz="3200" dirty="0">
              <a:solidFill>
                <a:srgbClr val="7030A0"/>
              </a:solidFill>
              <a:latin typeface="Love Potion" pitchFamily="50" charset="0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 marL="12700">
              <a:lnSpc>
                <a:spcPct val="100000"/>
              </a:lnSpc>
            </a:pPr>
            <a:r>
              <a:rPr lang="ru-RU" sz="1800" spc="-285" dirty="0" smtClean="0">
                <a:solidFill>
                  <a:srgbClr val="58595B"/>
                </a:solidFill>
                <a:latin typeface="Lato" panose="020F0502020204030203" pitchFamily="34" charset="0"/>
                <a:cs typeface="Arial"/>
              </a:rPr>
              <a:t>Ежемесячное издание, 100 страниц.</a:t>
            </a:r>
            <a:endParaRPr sz="1800" dirty="0">
              <a:latin typeface="Lato" panose="020F0502020204030203" pitchFamily="34" charset="0"/>
              <a:cs typeface="Arial"/>
            </a:endParaRPr>
          </a:p>
          <a:p>
            <a:pPr>
              <a:lnSpc>
                <a:spcPts val="1000"/>
              </a:lnSpc>
            </a:pPr>
            <a:endParaRPr sz="1000" dirty="0">
              <a:latin typeface="Lato" panose="020F0502020204030203" pitchFamily="34" charset="0"/>
            </a:endParaRPr>
          </a:p>
          <a:p>
            <a:pPr marL="12700" marR="19685">
              <a:lnSpc>
                <a:spcPct val="100000"/>
              </a:lnSpc>
            </a:pPr>
            <a:endParaRPr sz="1000" dirty="0">
              <a:latin typeface="Lato" panose="020F0502020204030203" pitchFamily="34" charset="0"/>
            </a:endParaRPr>
          </a:p>
          <a:p>
            <a:pPr>
              <a:lnSpc>
                <a:spcPts val="1100"/>
              </a:lnSpc>
              <a:spcBef>
                <a:spcPts val="60"/>
              </a:spcBef>
            </a:pPr>
            <a:endParaRPr sz="1100" dirty="0">
              <a:latin typeface="Lato" panose="020F0502020204030203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ru-RU" sz="1800" spc="-285" dirty="0" smtClean="0">
                <a:solidFill>
                  <a:srgbClr val="58595B"/>
                </a:solidFill>
                <a:latin typeface="Lato" panose="020F0502020204030203" pitchFamily="34" charset="0"/>
                <a:cs typeface="Arial"/>
              </a:rPr>
              <a:t>Тираж - </a:t>
            </a:r>
            <a:r>
              <a:rPr sz="1800" spc="-95" dirty="0" smtClean="0">
                <a:solidFill>
                  <a:srgbClr val="58595B"/>
                </a:solidFill>
                <a:latin typeface="Lato" panose="020F0502020204030203" pitchFamily="34" charset="0"/>
                <a:cs typeface="Arial"/>
              </a:rPr>
              <a:t>60,000</a:t>
            </a:r>
            <a:r>
              <a:rPr sz="1800" spc="-95" dirty="0" smtClean="0">
                <a:solidFill>
                  <a:srgbClr val="58595B"/>
                </a:solidFill>
                <a:latin typeface="Lato" panose="020F0502020204030203" pitchFamily="34" charset="0"/>
                <a:cs typeface="Arial"/>
              </a:rPr>
              <a:t>.</a:t>
            </a:r>
            <a:r>
              <a:rPr sz="1800" spc="-120" dirty="0" smtClean="0">
                <a:solidFill>
                  <a:srgbClr val="58595B"/>
                </a:solidFill>
                <a:latin typeface="Lato" panose="020F0502020204030203" pitchFamily="34" charset="0"/>
                <a:cs typeface="Arial"/>
              </a:rPr>
              <a:t> </a:t>
            </a:r>
            <a:r>
              <a:rPr lang="ru-RU" sz="1800" spc="-120" dirty="0" smtClean="0">
                <a:solidFill>
                  <a:srgbClr val="58595B"/>
                </a:solidFill>
                <a:latin typeface="Lato" panose="020F0502020204030203" pitchFamily="34" charset="0"/>
                <a:cs typeface="Arial"/>
              </a:rPr>
              <a:t>Продается в магазинах и новостных киосках. </a:t>
            </a:r>
            <a:r>
              <a:rPr lang="ru-RU" sz="1800" spc="-120" dirty="0" smtClean="0">
                <a:solidFill>
                  <a:srgbClr val="58595B"/>
                </a:solidFill>
                <a:latin typeface="Lato" panose="020F0502020204030203" pitchFamily="34" charset="0"/>
                <a:cs typeface="Arial"/>
              </a:rPr>
              <a:t>Свыше 120,000 читателей в Великобритании.</a:t>
            </a:r>
            <a:endParaRPr sz="1800" dirty="0">
              <a:latin typeface="Lato" panose="020F0502020204030203" pitchFamily="34" charset="0"/>
              <a:cs typeface="Arial"/>
            </a:endParaRPr>
          </a:p>
          <a:p>
            <a:pPr>
              <a:lnSpc>
                <a:spcPts val="1000"/>
              </a:lnSpc>
            </a:pPr>
            <a:endParaRPr sz="1000" dirty="0">
              <a:latin typeface="Lato" panose="020F0502020204030203" pitchFamily="34" charset="0"/>
            </a:endParaRPr>
          </a:p>
          <a:p>
            <a:pPr>
              <a:lnSpc>
                <a:spcPts val="1100"/>
              </a:lnSpc>
              <a:spcBef>
                <a:spcPts val="59"/>
              </a:spcBef>
            </a:pPr>
            <a:endParaRPr sz="1100" dirty="0">
              <a:latin typeface="Lato" panose="020F0502020204030203" pitchFamily="34" charset="0"/>
            </a:endParaRPr>
          </a:p>
          <a:p>
            <a:pPr marL="12700" marR="304800">
              <a:lnSpc>
                <a:spcPct val="100000"/>
              </a:lnSpc>
            </a:pPr>
            <a:r>
              <a:rPr lang="ru-RU" sz="1800" spc="-80" dirty="0" smtClean="0">
                <a:solidFill>
                  <a:srgbClr val="58595B"/>
                </a:solidFill>
                <a:latin typeface="Lato" panose="020F0502020204030203" pitchFamily="34" charset="0"/>
                <a:cs typeface="Arial"/>
              </a:rPr>
              <a:t>Сейчас один из самых популярных журналов хобби в Австралии и продаётся в нескольких странах Евросоюза.</a:t>
            </a:r>
            <a:endParaRPr sz="1800" dirty="0">
              <a:latin typeface="Lato" panose="020F0502020204030203" pitchFamily="34" charset="0"/>
              <a:cs typeface="Arial"/>
            </a:endParaRPr>
          </a:p>
        </p:txBody>
      </p:sp>
      <p:sp>
        <p:nvSpPr>
          <p:cNvPr id="7" name="object 12"/>
          <p:cNvSpPr txBox="1"/>
          <p:nvPr/>
        </p:nvSpPr>
        <p:spPr>
          <a:xfrm>
            <a:off x="443012" y="5368776"/>
            <a:ext cx="5996940" cy="5416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3200" dirty="0" smtClean="0">
                <a:solidFill>
                  <a:srgbClr val="7030A0"/>
                </a:solidFill>
                <a:latin typeface="Love Potion" pitchFamily="50" charset="0"/>
                <a:cs typeface="Times New Roman"/>
              </a:rPr>
              <a:t>Вдохновляет идеями!</a:t>
            </a:r>
            <a:endParaRPr sz="3200" dirty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58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r>
              <a:rPr lang="en-GB" sz="2000" dirty="0" smtClean="0">
                <a:solidFill>
                  <a:srgbClr val="7030A0"/>
                </a:solidFill>
                <a:latin typeface="Love Potion" pitchFamily="50" charset="0"/>
              </a:rPr>
              <a:t>‘No one works harder to support your business’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3744000" y="1278013"/>
            <a:ext cx="6948002" cy="6281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6299" y="1548055"/>
            <a:ext cx="5109281" cy="46539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GB" sz="2400" b="1" dirty="0">
                <a:solidFill>
                  <a:srgbClr val="7030A0"/>
                </a:solidFill>
                <a:latin typeface="Love Potion" pitchFamily="50" charset="0"/>
              </a:rPr>
              <a:t>docrafts.com- </a:t>
            </a:r>
            <a:r>
              <a:rPr lang="ru-RU" sz="2400" b="1" dirty="0" smtClean="0">
                <a:solidFill>
                  <a:srgbClr val="7030A0"/>
                </a:solidFill>
                <a:latin typeface="Love Potion" pitchFamily="50" charset="0"/>
              </a:rPr>
              <a:t>Самый популярный </a:t>
            </a:r>
            <a:r>
              <a:rPr lang="ru-RU" sz="2400" b="1" dirty="0" smtClean="0">
                <a:solidFill>
                  <a:srgbClr val="7030A0"/>
                </a:solidFill>
                <a:latin typeface="Love Potion" pitchFamily="50" charset="0"/>
              </a:rPr>
              <a:t>сайт хобби в Великобритании</a:t>
            </a:r>
            <a:endParaRPr lang="en-GB" sz="2400" b="1" dirty="0" smtClean="0">
              <a:solidFill>
                <a:srgbClr val="7030A0"/>
              </a:solidFill>
              <a:latin typeface="Love Potion" pitchFamily="50" charset="0"/>
            </a:endParaRPr>
          </a:p>
          <a:p>
            <a:pPr marL="12700">
              <a:lnSpc>
                <a:spcPct val="100000"/>
              </a:lnSpc>
            </a:pPr>
            <a:r>
              <a:rPr lang="en-GB" sz="1800" dirty="0" smtClean="0">
                <a:solidFill>
                  <a:srgbClr val="58595B"/>
                </a:solidFill>
                <a:latin typeface="Lato"/>
                <a:cs typeface="Lato"/>
              </a:rPr>
              <a:t/>
            </a:r>
            <a:br>
              <a:rPr lang="en-GB" sz="1800" dirty="0" smtClean="0">
                <a:solidFill>
                  <a:srgbClr val="58595B"/>
                </a:solidFill>
                <a:latin typeface="Lato"/>
                <a:cs typeface="Lato"/>
              </a:rPr>
            </a:br>
            <a:r>
              <a:rPr lang="ru-RU" sz="1800" dirty="0" smtClean="0">
                <a:solidFill>
                  <a:srgbClr val="58595B"/>
                </a:solidFill>
                <a:latin typeface="Lato"/>
                <a:cs typeface="Lato"/>
              </a:rPr>
              <a:t>Более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330,000 </a:t>
            </a:r>
            <a:r>
              <a:rPr lang="ru-RU"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зарегистрированных пользователей</a:t>
            </a:r>
            <a:endParaRPr lang="en-GB" sz="1800" spc="0" dirty="0" smtClean="0">
              <a:solidFill>
                <a:srgbClr val="58595B"/>
              </a:solidFill>
              <a:latin typeface="Lato" panose="020F0502020204030203" pitchFamily="34" charset="0"/>
              <a:cs typeface="Lato"/>
            </a:endParaRPr>
          </a:p>
          <a:p>
            <a:pPr marL="12700">
              <a:lnSpc>
                <a:spcPct val="100000"/>
              </a:lnSpc>
            </a:pPr>
            <a:endParaRPr lang="en-GB" dirty="0" smtClean="0">
              <a:solidFill>
                <a:srgbClr val="58595B"/>
              </a:solidFill>
              <a:latin typeface="Lato" panose="020F0502020204030203" pitchFamily="34" charset="0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125,000 </a:t>
            </a:r>
            <a:r>
              <a:rPr lang="ru-RU"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незарегистрированных посетителей ежемесячно</a:t>
            </a:r>
            <a:r>
              <a:rPr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.</a:t>
            </a:r>
            <a:endParaRPr lang="ru-RU" sz="1800" dirty="0" smtClean="0">
              <a:solidFill>
                <a:srgbClr val="58595B"/>
              </a:solidFill>
              <a:latin typeface="Lato" panose="020F0502020204030203" pitchFamily="34" charset="0"/>
              <a:cs typeface="Lato"/>
            </a:endParaRPr>
          </a:p>
          <a:p>
            <a:pPr marL="12700">
              <a:lnSpc>
                <a:spcPct val="100000"/>
              </a:lnSpc>
            </a:pPr>
            <a:endParaRPr lang="ru-RU" sz="1800" dirty="0" smtClean="0">
              <a:solidFill>
                <a:srgbClr val="58595B"/>
              </a:solidFill>
              <a:latin typeface="Lato" panose="020F0502020204030203" pitchFamily="34" charset="0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Более 1 миллиона проектов.</a:t>
            </a:r>
          </a:p>
          <a:p>
            <a:pPr marL="12700">
              <a:lnSpc>
                <a:spcPct val="100000"/>
              </a:lnSpc>
            </a:pPr>
            <a:endParaRPr lang="ru-RU" sz="1800" dirty="0" smtClean="0">
              <a:solidFill>
                <a:srgbClr val="58595B"/>
              </a:solidFill>
              <a:latin typeface="Lato" panose="020F0502020204030203" pitchFamily="34" charset="0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Видео-проекты с подробной </a:t>
            </a:r>
            <a:r>
              <a:rPr lang="ru-RU" sz="180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дементрацией</a:t>
            </a: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.</a:t>
            </a:r>
            <a:endParaRPr sz="1800" dirty="0">
              <a:latin typeface="Lato" panose="020F0502020204030203" pitchFamily="34" charset="0"/>
              <a:cs typeface="Lato"/>
            </a:endParaRPr>
          </a:p>
          <a:p>
            <a:pPr>
              <a:lnSpc>
                <a:spcPts val="850"/>
              </a:lnSpc>
              <a:spcBef>
                <a:spcPts val="49"/>
              </a:spcBef>
            </a:pPr>
            <a:endParaRPr sz="85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0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 defTabSz="996056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583045"/>
            <a:endParaRPr lang="en-GB" sz="2000" dirty="0">
              <a:solidFill>
                <a:srgbClr val="7030A0"/>
              </a:solidFill>
              <a:latin typeface="Love Potion" pitchFamily="50" charset="0"/>
              <a:cs typeface="Arial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446187" y="1548055"/>
            <a:ext cx="9789913" cy="36767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3200" b="1" dirty="0" smtClean="0">
                <a:solidFill>
                  <a:srgbClr val="7030A0"/>
                </a:solidFill>
                <a:latin typeface="Love Potion" pitchFamily="50" charset="0"/>
              </a:rPr>
              <a:t>О компании</a:t>
            </a:r>
            <a:endParaRPr sz="800" dirty="0">
              <a:solidFill>
                <a:srgbClr val="7030A0"/>
              </a:solidFill>
              <a:latin typeface="Love Potion" pitchFamily="50" charset="0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 marL="12700" marR="12700" indent="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Компания </a:t>
            </a:r>
            <a:r>
              <a:rPr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Design </a:t>
            </a:r>
            <a:r>
              <a:rPr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Objecti</a:t>
            </a:r>
            <a:r>
              <a:rPr sz="1800" spc="-25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v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es Ltd 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(</a:t>
            </a: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торговая марка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sz="1800" spc="-9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doc</a:t>
            </a:r>
            <a:r>
              <a:rPr sz="1800" spc="-11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r</a:t>
            </a:r>
            <a:r>
              <a:rPr sz="1800" spc="-55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aft</a:t>
            </a:r>
            <a:r>
              <a:rPr sz="1800" spc="-6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s</a:t>
            </a:r>
            <a:r>
              <a:rPr sz="1800" spc="0" baseline="23148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®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) </a:t>
            </a:r>
            <a:r>
              <a:rPr lang="ru-RU"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была основана в 1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997 </a:t>
            </a:r>
            <a:r>
              <a:rPr lang="ru-RU"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г. группой предпринимателей из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sz="1800" spc="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Sbars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, Sugarloa</a:t>
            </a:r>
            <a:r>
              <a:rPr sz="1800" spc="-12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f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, Back Street, and </a:t>
            </a:r>
            <a:r>
              <a:rPr sz="1800" spc="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Daler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sz="1800" spc="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Rown</a:t>
            </a:r>
            <a:r>
              <a:rPr sz="1800" spc="-25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e</a:t>
            </a:r>
            <a:r>
              <a:rPr sz="1800" spc="-120" dirty="0" err="1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y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. </a:t>
            </a:r>
            <a:r>
              <a:rPr lang="ru-RU"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В 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2006 </a:t>
            </a:r>
            <a:r>
              <a:rPr lang="ru-RU"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компания была продана венчурным инвесторам.</a:t>
            </a:r>
            <a:endParaRPr sz="1800" dirty="0" smtClean="0">
              <a:latin typeface="Lato" panose="020F0502020204030203" pitchFamily="34" charset="0"/>
              <a:cs typeface="Lato"/>
            </a:endParaRPr>
          </a:p>
          <a:p>
            <a:pPr marL="12700" marR="1918970">
              <a:lnSpc>
                <a:spcPct val="2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Один из ведущих поставщиков материалов для хобби в Европе.</a:t>
            </a:r>
          </a:p>
          <a:p>
            <a:pPr>
              <a:lnSpc>
                <a:spcPts val="1000"/>
              </a:lnSpc>
            </a:pPr>
            <a:endParaRPr sz="1800" dirty="0" smtClean="0">
              <a:latin typeface="Lato" panose="020F0502020204030203" pitchFamily="34" charset="0"/>
            </a:endParaRPr>
          </a:p>
          <a:p>
            <a:pPr>
              <a:lnSpc>
                <a:spcPts val="1100"/>
              </a:lnSpc>
              <a:spcBef>
                <a:spcPts val="59"/>
              </a:spcBef>
            </a:pPr>
            <a:endParaRPr sz="1800" dirty="0" smtClean="0">
              <a:latin typeface="Lato" panose="020F0502020204030203" pitchFamily="34" charset="0"/>
            </a:endParaRPr>
          </a:p>
          <a:p>
            <a:pPr marL="12700" marR="131445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Эксклюзивные собственные и лицензированные бренды</a:t>
            </a:r>
            <a:r>
              <a:rPr sz="1800" spc="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.</a:t>
            </a:r>
            <a:endParaRPr sz="1800" dirty="0" smtClean="0">
              <a:latin typeface="Lato" panose="020F0502020204030203" pitchFamily="34" charset="0"/>
              <a:cs typeface="Lato"/>
            </a:endParaRPr>
          </a:p>
          <a:p>
            <a:pPr>
              <a:lnSpc>
                <a:spcPts val="1000"/>
              </a:lnSpc>
            </a:pPr>
            <a:endParaRPr sz="1800" dirty="0" smtClean="0">
              <a:latin typeface="Lato" panose="020F0502020204030203" pitchFamily="34" charset="0"/>
            </a:endParaRPr>
          </a:p>
          <a:p>
            <a:pPr>
              <a:lnSpc>
                <a:spcPts val="1100"/>
              </a:lnSpc>
              <a:spcBef>
                <a:spcPts val="59"/>
              </a:spcBef>
            </a:pPr>
            <a:endParaRPr sz="1800" dirty="0" smtClean="0">
              <a:latin typeface="Lato" panose="020F0502020204030203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Собственный журнал </a:t>
            </a:r>
            <a:r>
              <a:rPr lang="en-US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Creativity</a:t>
            </a: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 и сайт </a:t>
            </a:r>
            <a:r>
              <a:rPr lang="en-US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docrafts.com </a:t>
            </a:r>
            <a:r>
              <a:rPr lang="ru-RU" sz="1800" dirty="0" smtClean="0">
                <a:solidFill>
                  <a:srgbClr val="58595B"/>
                </a:solidFill>
                <a:latin typeface="Lato" panose="020F0502020204030203" pitchFamily="34" charset="0"/>
                <a:cs typeface="Lato"/>
              </a:rPr>
              <a:t>с вдохновляющими проектами и идеями.</a:t>
            </a:r>
          </a:p>
          <a:p>
            <a:pPr marL="12700">
              <a:lnSpc>
                <a:spcPct val="100000"/>
              </a:lnSpc>
            </a:pPr>
            <a:endParaRPr lang="ru-RU" sz="1800" dirty="0" smtClean="0">
              <a:solidFill>
                <a:srgbClr val="58595B"/>
              </a:solidFill>
              <a:latin typeface="Lato" panose="020F0502020204030203" pitchFamily="34" charset="0"/>
              <a:cs typeface="Lato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9636" y="5080744"/>
            <a:ext cx="3896072" cy="220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9356" y="5152752"/>
            <a:ext cx="2069753" cy="211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044" y="5084981"/>
            <a:ext cx="1991965" cy="248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54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Departments\MARKETING\Trade (New)\Customer Support\Company Presenatation\Powerpoint Presentation components\png\docrafts Company Presentation 2014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47"/>
          <a:stretch/>
        </p:blipFill>
        <p:spPr bwMode="auto">
          <a:xfrm>
            <a:off x="-17463" y="1271752"/>
            <a:ext cx="10691813" cy="63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11"/>
          <p:cNvSpPr txBox="1"/>
          <p:nvPr/>
        </p:nvSpPr>
        <p:spPr>
          <a:xfrm>
            <a:off x="8009115" y="3708400"/>
            <a:ext cx="2065020" cy="10560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Love Potion" pitchFamily="50" charset="0"/>
              </a:rPr>
              <a:t>Оптовы</a:t>
            </a:r>
            <a:r>
              <a:rPr lang="ru-RU" b="1" dirty="0" smtClean="0">
                <a:solidFill>
                  <a:schemeClr val="bg1"/>
                </a:solidFill>
                <a:latin typeface="Love Potion" pitchFamily="50" charset="0"/>
              </a:rPr>
              <a:t>й </a:t>
            </a:r>
            <a:r>
              <a:rPr lang="ru-RU" b="1" dirty="0" smtClean="0">
                <a:solidFill>
                  <a:schemeClr val="bg1"/>
                </a:solidFill>
                <a:latin typeface="Love Potion" pitchFamily="50" charset="0"/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  <a:latin typeface="Love Potion" pitchFamily="50" charset="0"/>
              </a:rPr>
              <a:t>клад 50000 м2 в Англии</a:t>
            </a:r>
            <a:endParaRPr sz="20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9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Departments\MARKETING\Trade (New)\Customer Support\Company Presenatation\Powerpoint Presentation components\png\docrafts Company Presentation 2014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77"/>
          <a:stretch/>
        </p:blipFill>
        <p:spPr bwMode="auto">
          <a:xfrm>
            <a:off x="-11113" y="1261240"/>
            <a:ext cx="10691813" cy="63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044" y="6420527"/>
            <a:ext cx="2088232" cy="608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ru-RU" sz="1800" b="1" dirty="0" err="1" smtClean="0">
                <a:solidFill>
                  <a:srgbClr val="7030A0"/>
                </a:solidFill>
                <a:latin typeface="Love Potion" pitchFamily="50" charset="0"/>
              </a:rPr>
              <a:t>Кардмейкинг</a:t>
            </a:r>
            <a:endParaRPr sz="1800" dirty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7268" y="6236091"/>
            <a:ext cx="2016224" cy="408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1800" b="1" dirty="0" smtClean="0">
                <a:solidFill>
                  <a:srgbClr val="7030A0"/>
                </a:solidFill>
                <a:latin typeface="Love Potion" pitchFamily="50" charset="0"/>
              </a:rPr>
              <a:t>Детское творчество</a:t>
            </a:r>
            <a:endParaRPr sz="1800" dirty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47468" y="6240526"/>
            <a:ext cx="1656183" cy="608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ru-RU" sz="1800" b="1" dirty="0" err="1" smtClean="0">
                <a:solidFill>
                  <a:srgbClr val="7030A0"/>
                </a:solidFill>
                <a:latin typeface="Love Potion" pitchFamily="50" charset="0"/>
              </a:rPr>
              <a:t>Изготавление</a:t>
            </a:r>
            <a:r>
              <a:rPr lang="ru-RU" sz="1800" b="1" dirty="0" smtClean="0">
                <a:solidFill>
                  <a:srgbClr val="7030A0"/>
                </a:solidFill>
                <a:latin typeface="Love Potion" pitchFamily="50" charset="0"/>
              </a:rPr>
              <a:t> украшений</a:t>
            </a:r>
            <a:endParaRPr sz="1800" dirty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47668" y="6236091"/>
            <a:ext cx="1584176" cy="408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ru-RU" sz="1800" b="1" dirty="0" err="1" smtClean="0">
                <a:solidFill>
                  <a:srgbClr val="7030A0"/>
                </a:solidFill>
                <a:latin typeface="Love Potion" pitchFamily="50" charset="0"/>
              </a:rPr>
              <a:t>Скрапбукинг</a:t>
            </a:r>
            <a:endParaRPr sz="1800" dirty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75860" y="6304880"/>
            <a:ext cx="1498254" cy="608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latin typeface="Love Potion" pitchFamily="50" charset="0"/>
              </a:rPr>
              <a:t>Украшение тортов</a:t>
            </a:r>
            <a:endParaRPr sz="1800" dirty="0">
              <a:solidFill>
                <a:srgbClr val="7030A0"/>
              </a:solidFill>
              <a:latin typeface="Love Potion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8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Departments\MARKETING\Trade (New)\Customer Support\Company Presenatation\Powerpoint Presentation components\png\docrafts Company Presentation 2014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77"/>
          <a:stretch/>
        </p:blipFill>
        <p:spPr bwMode="auto">
          <a:xfrm>
            <a:off x="0" y="1261240"/>
            <a:ext cx="10691812" cy="63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-6350" y="1615301"/>
            <a:ext cx="10693915" cy="518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4"/>
          <p:cNvSpPr txBox="1"/>
          <p:nvPr/>
        </p:nvSpPr>
        <p:spPr>
          <a:xfrm>
            <a:off x="1615653" y="1651000"/>
            <a:ext cx="1237615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Наши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5871211" y="1628140"/>
            <a:ext cx="3854450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Лицензированные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6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615653" y="1651000"/>
            <a:ext cx="1237615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Наши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5871211" y="1628140"/>
            <a:ext cx="3854450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Лицензированные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996" y="1624360"/>
            <a:ext cx="9898063" cy="57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86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615653" y="1651000"/>
            <a:ext cx="1237615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Наши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5871211" y="1628140"/>
            <a:ext cx="3854450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Лицензированные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004" y="1480344"/>
            <a:ext cx="99060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86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615653" y="1651000"/>
            <a:ext cx="1237615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Наши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5871211" y="1628140"/>
            <a:ext cx="3854450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Лицензированные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076" y="1768376"/>
            <a:ext cx="840581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86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44509" y="534199"/>
            <a:ext cx="9803110" cy="3460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583045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615653" y="1651000"/>
            <a:ext cx="1237615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Наши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5871211" y="1628140"/>
            <a:ext cx="3854450" cy="5562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Love Potion" pitchFamily="50" charset="0"/>
                <a:cs typeface="Times New Roman"/>
              </a:rPr>
              <a:t>Лицензированные</a:t>
            </a:r>
            <a:endParaRPr sz="3200" dirty="0">
              <a:solidFill>
                <a:schemeClr val="bg1"/>
              </a:solidFill>
              <a:latin typeface="Love Potion" pitchFamily="50" charset="0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996" y="1624360"/>
            <a:ext cx="9904413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86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226</Words>
  <Application>Microsoft Office PowerPoint</Application>
  <PresentationFormat>Произвольный</PresentationFormat>
  <Paragraphs>65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‘No one works harder to support your business’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Mercer</dc:creator>
  <cp:lastModifiedBy>Демонстрационная версия</cp:lastModifiedBy>
  <cp:revision>25</cp:revision>
  <dcterms:created xsi:type="dcterms:W3CDTF">2014-04-01T10:57:57Z</dcterms:created>
  <dcterms:modified xsi:type="dcterms:W3CDTF">2015-09-22T12:41:04Z</dcterms:modified>
</cp:coreProperties>
</file>